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  <p:sldId id="258" r:id="rId7"/>
  </p:sldIdLst>
  <p:sldSz cx="9144000" cy="6858000" type="screen4x3"/>
  <p:notesSz cx="6858000" cy="9947275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Open Sans" charset="0"/>
      <p:regular r:id="rId12"/>
      <p:bold r:id="rId13"/>
      <p:italic r:id="rId1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B0DEC-6731-4A38-A399-63E79175A9BF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39DA8-B29F-4CD2-BB37-2D384063A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31B50-3C0C-499F-98E3-CD1F95117B34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23028-39AB-43BB-962A-8047D3CAF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DCAD1-0A53-4128-89EC-CA21FEE6A244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9C9C8-0B68-45F5-A001-B382C205A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3C0D3-84C6-4D9C-9470-DDF00248ED67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D85EF-364D-487B-848C-CA3756DE2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B0CDD-BB73-48B9-AF51-AF56FF7B0EE4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19C82-0C0C-4261-984B-8C74DE602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6AFC4-FB21-44F3-AC9C-21FE7005F4C9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F2FFB-20EF-4F50-A4DD-7E507F15C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DE3FD-2F46-4818-AF8F-80120E9672F2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056EB-BA7C-4D13-A980-6F86F77D6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EEF4D-9EB3-4D6D-9116-33E7DE63ED6F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D9E9B-D523-416B-BFA4-6B8CC4B1D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0C7A1-7054-4F7F-961C-C6F170A00145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840CB-6C43-4D3C-B4B2-667385CA6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E25D1-DD28-421E-8274-BC5765BCEA54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99B36-2AB5-4D5C-ADEF-0ABB496AA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DECEE-F319-4FDF-A68D-62EA39372A8F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724D6-5C78-4155-9A06-1DC7C9F672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C05F8E-0602-40A2-8570-9B68476FBCC1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9AF9C4-E562-4FCB-A093-BF97E69C6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olic.hudina@yandex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6475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/>
            </a:r>
            <a:br>
              <a:rPr lang="ru-RU" sz="3600" b="1" dirty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Обязательные </a:t>
            </a:r>
            <a:r>
              <a:rPr lang="ru-RU" sz="4000" b="1" dirty="0">
                <a:solidFill>
                  <a:srgbClr val="FF0000"/>
                </a:solidFill>
              </a:rPr>
              <a:t>предварительные и периодические осмотры, проеденные медицинской </a:t>
            </a:r>
            <a:r>
              <a:rPr lang="ru-RU" sz="4000" b="1" dirty="0" smtClean="0">
                <a:solidFill>
                  <a:srgbClr val="FF0000"/>
                </a:solidFill>
              </a:rPr>
              <a:t>организацией</a:t>
            </a: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3600" b="1" u="sng" dirty="0" smtClean="0">
                <a:solidFill>
                  <a:srgbClr val="FF0000"/>
                </a:solidFill>
              </a:rPr>
              <a:t>Ф.30</a:t>
            </a:r>
            <a:r>
              <a:rPr lang="ru-RU" sz="3600" b="1" u="sng" dirty="0">
                <a:solidFill>
                  <a:srgbClr val="FF0000"/>
                </a:solidFill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</a:rPr>
              <a:t> т</a:t>
            </a:r>
            <a:r>
              <a:rPr lang="ru-RU" sz="3600" b="1" u="sng" dirty="0" smtClean="0">
                <a:solidFill>
                  <a:srgbClr val="FF0000"/>
                </a:solidFill>
              </a:rPr>
              <a:t>аблица </a:t>
            </a:r>
            <a:r>
              <a:rPr lang="ru-RU" sz="3600" b="1" u="sng" dirty="0" smtClean="0">
                <a:solidFill>
                  <a:srgbClr val="FF0000"/>
                </a:solidFill>
              </a:rPr>
              <a:t>2516</a:t>
            </a:r>
            <a:br>
              <a:rPr lang="ru-RU" sz="3600" b="1" u="sng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</a:rPr>
              <a:t>21.12.2018</a:t>
            </a:r>
            <a:r>
              <a:rPr lang="ru-RU" sz="3600" b="1" dirty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bg1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2888" y="112713"/>
            <a:ext cx="8639175" cy="781050"/>
          </a:xfrm>
          <a:prstGeom prst="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4638" fontAlgn="auto">
              <a:spcAft>
                <a:spcPts val="0"/>
              </a:spcAft>
              <a:tabLst>
                <a:tab pos="266700" algn="l"/>
              </a:tabLst>
              <a:defRPr/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896938" y="-26988"/>
            <a:ext cx="1319212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28638"/>
            <a:ext cx="1905000" cy="381000"/>
          </a:xfrm>
        </p:spPr>
        <p:txBody>
          <a:bodyPr rtlCol="0">
            <a:normAutofit fontScale="90000"/>
          </a:bodyPr>
          <a:lstStyle/>
          <a:p>
            <a:pPr marL="838200" indent="-838200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Таблица 251</a:t>
            </a:r>
            <a:r>
              <a:rPr lang="en-US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6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altLang="ru-RU" sz="2000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461" name="Line 3"/>
          <p:cNvSpPr>
            <a:spLocks noChangeShapeType="1"/>
          </p:cNvSpPr>
          <p:nvPr/>
        </p:nvSpPr>
        <p:spPr bwMode="auto">
          <a:xfrm>
            <a:off x="3721100" y="1587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90500" y="160338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algn="ctr" eaLnBrk="0" hangingPunct="0"/>
            <a:r>
              <a:rPr lang="ru-RU" altLang="ru-RU" sz="2400" b="1">
                <a:solidFill>
                  <a:schemeClr val="bg1"/>
                </a:solidFill>
                <a:latin typeface="Times New Roman" pitchFamily="18" charset="0"/>
              </a:rPr>
              <a:t>Обязательные предварительные и периодические осмотры, проведенные медицинской организацией</a:t>
            </a:r>
          </a:p>
          <a:p>
            <a:pPr marL="838200" indent="-838200" algn="ctr" eaLnBrk="0" hangingPunct="0"/>
            <a:r>
              <a:rPr lang="ru-RU" altLang="ru-RU" b="1">
                <a:latin typeface="Times New Roman" pitchFamily="18" charset="0"/>
              </a:rPr>
              <a:t>из таблицы 2510 </a:t>
            </a:r>
            <a:r>
              <a:rPr lang="ru-RU" altLang="ru-RU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11447" name="Group 503"/>
          <p:cNvGraphicFramePr>
            <a:graphicFrameLocks noGrp="1"/>
          </p:cNvGraphicFramePr>
          <p:nvPr>
            <p:ph idx="4294967295"/>
          </p:nvPr>
        </p:nvGraphicFramePr>
        <p:xfrm>
          <a:off x="152400" y="1219200"/>
          <a:ext cx="8766175" cy="4833950"/>
        </p:xfrm>
        <a:graphic>
          <a:graphicData uri="http://schemas.openxmlformats.org/drawingml/2006/table">
            <a:tbl>
              <a:tblPr/>
              <a:tblGrid>
                <a:gridCol w="2133600"/>
                <a:gridCol w="609600"/>
                <a:gridCol w="838200"/>
                <a:gridCol w="914400"/>
                <a:gridCol w="838200"/>
                <a:gridCol w="914400"/>
                <a:gridCol w="838200"/>
                <a:gridCol w="879475"/>
                <a:gridCol w="800100"/>
              </a:tblGrid>
              <a:tr h="2103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47" marR="91447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строки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Подлежало осмотрам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Осмотрено</a:t>
                      </a:r>
                    </a:p>
                  </a:txBody>
                  <a:tcPr marL="91447" marR="91447" marT="45726" marB="4572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Выявлено подозрений на профессиональное заболевание</a:t>
                      </a:r>
                    </a:p>
                  </a:txBody>
                  <a:tcPr marL="91447" marR="91447" marT="45726" marB="4572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имели медицинских противопоказаний к работе</a:t>
                      </a:r>
                    </a:p>
                  </a:txBody>
                  <a:tcPr marL="91447" marR="91447" marT="45726" marB="4572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Имели временные/ постоянные медицинские противопоказания к работе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26" marB="4572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Нуждаются в дополнительном обследовании в центре профпатологии</a:t>
                      </a:r>
                    </a:p>
                  </a:txBody>
                  <a:tcPr marL="91447" marR="91447" marT="45726" marB="4572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Нуждаются в амбулаторном/ стационарном обследовании и лечении</a:t>
                      </a:r>
                    </a:p>
                  </a:txBody>
                  <a:tcPr marL="91447" marR="91447" marT="45726" marB="45726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 работники, занятые на тяжелой работе и на работах с вредными и (или) опасными условиями труда - всего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декретированные контингенты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7" marR="91447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1448" name="Rectangle 504"/>
          <p:cNvSpPr>
            <a:spLocks noChangeArrowheads="1"/>
          </p:cNvSpPr>
          <p:nvPr/>
        </p:nvSpPr>
        <p:spPr bwMode="auto">
          <a:xfrm>
            <a:off x="5334000" y="3687763"/>
            <a:ext cx="3581400" cy="1676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 dirty="0">
                <a:latin typeface="+mn-lt"/>
                <a:cs typeface="Arial" panose="020B0604020202020204" pitchFamily="34" charset="0"/>
              </a:rPr>
              <a:t>Строка 1 может быть больше суммы строк 2+3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1600" b="1" dirty="0">
                <a:latin typeface="+mn-lt"/>
                <a:cs typeface="Arial" panose="020B0604020202020204" pitchFamily="34" charset="0"/>
              </a:rPr>
              <a:t>Разницу - пояснить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705353" cy="5113238"/>
          </a:xfrm>
        </p:spPr>
        <p:txBody>
          <a:bodyPr/>
          <a:lstStyle/>
          <a:p>
            <a:pPr lvl="3">
              <a:buFont typeface="Wingdings" pitchFamily="2" charset="2"/>
              <a:buChar char="§"/>
            </a:pPr>
            <a:r>
              <a:rPr lang="ru-RU" sz="2800" dirty="0" smtClean="0">
                <a:latin typeface="Arial" charset="0"/>
                <a:cs typeface="Arial" charset="0"/>
              </a:rPr>
              <a:t>Ксерокопия таблицы с подписью и контактными данными ответственного лица </a:t>
            </a:r>
          </a:p>
          <a:p>
            <a:pPr lvl="3">
              <a:buFont typeface="Wingdings" pitchFamily="2" charset="2"/>
              <a:buChar char="§"/>
            </a:pPr>
            <a:r>
              <a:rPr lang="ru-RU" sz="2800" dirty="0" smtClean="0">
                <a:latin typeface="Arial" charset="0"/>
                <a:cs typeface="Arial" charset="0"/>
              </a:rPr>
              <a:t>Заключительные акты ПМО</a:t>
            </a:r>
          </a:p>
          <a:p>
            <a:pPr lvl="3">
              <a:buFont typeface="Wingdings" pitchFamily="2" charset="2"/>
              <a:buChar char="§"/>
            </a:pPr>
            <a:r>
              <a:rPr lang="ru-RU" sz="2800" dirty="0" smtClean="0">
                <a:latin typeface="Arial" charset="0"/>
                <a:cs typeface="Arial" charset="0"/>
              </a:rPr>
              <a:t>Список организаций, прошедших ПМО</a:t>
            </a:r>
          </a:p>
          <a:p>
            <a:pPr lvl="3">
              <a:buFont typeface="Wingdings" pitchFamily="2" charset="2"/>
              <a:buChar char="§"/>
            </a:pPr>
            <a:r>
              <a:rPr lang="ru-RU" sz="2800" dirty="0" smtClean="0">
                <a:latin typeface="Arial" charset="0"/>
                <a:cs typeface="Arial" charset="0"/>
              </a:rPr>
              <a:t>Сводный заключительный акт с </a:t>
            </a:r>
            <a:r>
              <a:rPr lang="ru-RU" sz="2800" u="sng" dirty="0" smtClean="0">
                <a:latin typeface="Arial" charset="0"/>
                <a:cs typeface="Arial" charset="0"/>
              </a:rPr>
              <a:t>обязательной разбивкой по приложениям (1 и 2 приложение) !!!</a:t>
            </a:r>
            <a:endParaRPr lang="ru-RU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273305" cy="5185246"/>
          </a:xfrm>
        </p:spPr>
        <p:txBody>
          <a:bodyPr/>
          <a:lstStyle/>
          <a:p>
            <a:pPr marL="1371600" lvl="3" indent="0">
              <a:buNone/>
            </a:pPr>
            <a:r>
              <a:rPr lang="ru-RU" sz="2800" dirty="0" err="1" smtClean="0">
                <a:latin typeface="Arial" charset="0"/>
                <a:cs typeface="Arial" charset="0"/>
              </a:rPr>
              <a:t>Худина</a:t>
            </a:r>
            <a:r>
              <a:rPr lang="ru-RU" sz="2800" dirty="0" smtClean="0">
                <a:latin typeface="Arial" charset="0"/>
                <a:cs typeface="Arial" charset="0"/>
              </a:rPr>
              <a:t> Елена Александровна – главный </a:t>
            </a:r>
            <a:r>
              <a:rPr lang="ru-RU" sz="2800" dirty="0" err="1" smtClean="0">
                <a:latin typeface="Arial" charset="0"/>
                <a:cs typeface="Arial" charset="0"/>
              </a:rPr>
              <a:t>профпатолог</a:t>
            </a:r>
            <a:r>
              <a:rPr lang="ru-RU" sz="2800" dirty="0" smtClean="0">
                <a:latin typeface="Arial" charset="0"/>
                <a:cs typeface="Arial" charset="0"/>
              </a:rPr>
              <a:t> МЗ РО</a:t>
            </a:r>
          </a:p>
          <a:p>
            <a:pPr marL="1371600" lvl="3" indent="0"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Телефон 33-78-98</a:t>
            </a:r>
          </a:p>
          <a:p>
            <a:pPr marL="1371600" lvl="3" indent="0">
              <a:buNone/>
            </a:pPr>
            <a:r>
              <a:rPr lang="en-US" sz="2800" dirty="0" smtClean="0">
                <a:latin typeface="Arial" charset="0"/>
                <a:cs typeface="Arial" charset="0"/>
                <a:hlinkClick r:id="rId3"/>
              </a:rPr>
              <a:t>polic.hudina@yandex.ru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marL="1371600" lvl="3" indent="0">
              <a:buNone/>
            </a:pPr>
            <a:endParaRPr lang="ru-RU" sz="2800" dirty="0" smtClean="0">
              <a:latin typeface="Arial" charset="0"/>
              <a:cs typeface="Arial" charset="0"/>
            </a:endParaRPr>
          </a:p>
          <a:p>
            <a:pPr marL="1371600" lvl="3" indent="0">
              <a:buNone/>
            </a:pPr>
            <a:endParaRPr lang="en-US" sz="2800" dirty="0">
              <a:latin typeface="Arial" charset="0"/>
              <a:cs typeface="Arial" charset="0"/>
            </a:endParaRPr>
          </a:p>
          <a:p>
            <a:pPr marL="1371600" lvl="3" indent="0">
              <a:buNone/>
            </a:pPr>
            <a:r>
              <a:rPr lang="ru-RU" sz="2800" dirty="0" err="1" smtClean="0">
                <a:latin typeface="Arial" charset="0"/>
                <a:cs typeface="Arial" charset="0"/>
              </a:rPr>
              <a:t>Чунтыжева</a:t>
            </a:r>
            <a:r>
              <a:rPr lang="ru-RU" sz="2800" dirty="0" smtClean="0">
                <a:latin typeface="Arial" charset="0"/>
                <a:cs typeface="Arial" charset="0"/>
              </a:rPr>
              <a:t> Евгения Геннадьевна- врач </a:t>
            </a:r>
            <a:r>
              <a:rPr lang="ru-RU" sz="2800" dirty="0" err="1" smtClean="0">
                <a:latin typeface="Arial" charset="0"/>
                <a:cs typeface="Arial" charset="0"/>
              </a:rPr>
              <a:t>профпатолог</a:t>
            </a:r>
            <a:r>
              <a:rPr lang="ru-RU" sz="2800" dirty="0" smtClean="0">
                <a:latin typeface="Arial" charset="0"/>
                <a:cs typeface="Arial" charset="0"/>
              </a:rPr>
              <a:t> отделения </a:t>
            </a:r>
            <a:r>
              <a:rPr lang="ru-RU" sz="2800" dirty="0" err="1" smtClean="0">
                <a:latin typeface="Arial" charset="0"/>
                <a:cs typeface="Arial" charset="0"/>
              </a:rPr>
              <a:t>профпатологии</a:t>
            </a:r>
            <a:r>
              <a:rPr lang="ru-RU" sz="2800" dirty="0" smtClean="0">
                <a:latin typeface="Arial" charset="0"/>
                <a:cs typeface="Arial" charset="0"/>
              </a:rPr>
              <a:t> ГБУ РО ОКБ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827088" y="1600200"/>
            <a:ext cx="7489825" cy="4349750"/>
          </a:xfrm>
        </p:spPr>
        <p:txBody>
          <a:bodyPr/>
          <a:lstStyle/>
          <a:p>
            <a:pPr marL="1371600" lvl="3" indent="0">
              <a:buNone/>
            </a:pPr>
            <a:r>
              <a:rPr lang="ru-RU" sz="2800" dirty="0" smtClean="0">
                <a:latin typeface="Arial" charset="0"/>
                <a:cs typeface="Arial" charset="0"/>
              </a:rPr>
              <a:t>Строго соблюдать сроки предоставления заключительных актов проведенных ПМО в центр </a:t>
            </a:r>
            <a:r>
              <a:rPr lang="ru-RU" sz="2800" dirty="0" err="1" smtClean="0">
                <a:latin typeface="Arial" charset="0"/>
                <a:cs typeface="Arial" charset="0"/>
              </a:rPr>
              <a:t>профпатологии</a:t>
            </a:r>
            <a:r>
              <a:rPr lang="ru-RU" sz="2800" dirty="0" smtClean="0">
                <a:latin typeface="Arial" charset="0"/>
                <a:cs typeface="Arial" charset="0"/>
              </a:rPr>
              <a:t> ГБУ РО ОКБ в соответствии с Приказом МЗ РФ №302Н!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827088" y="1600200"/>
            <a:ext cx="7489825" cy="4349750"/>
          </a:xfrm>
        </p:spPr>
        <p:txBody>
          <a:bodyPr/>
          <a:lstStyle/>
          <a:p>
            <a:pPr lvl="3"/>
            <a:endParaRPr lang="ru-RU" sz="2800" dirty="0" smtClean="0">
              <a:latin typeface="Arial" charset="0"/>
              <a:cs typeface="Arial" charset="0"/>
            </a:endParaRPr>
          </a:p>
          <a:p>
            <a:pPr marL="1371600" lvl="3" indent="0">
              <a:buNone/>
            </a:pPr>
            <a:endParaRPr lang="ru-RU" sz="2800" dirty="0">
              <a:latin typeface="Arial" charset="0"/>
              <a:cs typeface="Arial" charset="0"/>
            </a:endParaRPr>
          </a:p>
          <a:p>
            <a:pPr marL="1371600" lvl="3" indent="0">
              <a:buNone/>
            </a:pPr>
            <a:r>
              <a:rPr lang="ru-RU" sz="32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184</Words>
  <Application>Microsoft Office PowerPoint</Application>
  <PresentationFormat>Экран (4:3)</PresentationFormat>
  <Paragraphs>56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Wingdings</vt:lpstr>
      <vt:lpstr>Times New Roman</vt:lpstr>
      <vt:lpstr>Open Sans</vt:lpstr>
      <vt:lpstr>Тема Office</vt:lpstr>
      <vt:lpstr>    Обязательные предварительные и периодические осмотры, проеденные медицинской организацией Ф.30  таблица 2516   21.12.2018 </vt:lpstr>
      <vt:lpstr>Таблица 2516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Nikolay A. Malyarov</dc:creator>
  <cp:lastModifiedBy>1</cp:lastModifiedBy>
  <cp:revision>13</cp:revision>
  <cp:lastPrinted>2018-12-20T13:01:10Z</cp:lastPrinted>
  <dcterms:created xsi:type="dcterms:W3CDTF">2018-02-19T15:54:41Z</dcterms:created>
  <dcterms:modified xsi:type="dcterms:W3CDTF">2018-12-20T13:02:25Z</dcterms:modified>
</cp:coreProperties>
</file>