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1" r:id="rId22"/>
    <p:sldId id="277" r:id="rId23"/>
    <p:sldId id="278" r:id="rId24"/>
    <p:sldId id="279" r:id="rId25"/>
    <p:sldId id="280" r:id="rId26"/>
    <p:sldId id="281"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44" y="2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0FF652F-690C-4F92-9264-456B283D73D8}" type="datetimeFigureOut">
              <a:rPr lang="ru-RU" smtClean="0"/>
              <a:t>05.12.2018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80322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FF652F-690C-4F92-9264-456B283D73D8}" type="datetimeFigureOut">
              <a:rPr lang="ru-RU" smtClean="0"/>
              <a:t>05.12.2018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1596349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FF652F-690C-4F92-9264-456B283D73D8}" type="datetimeFigureOut">
              <a:rPr lang="ru-RU" smtClean="0"/>
              <a:t>05.12.2018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3195836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0FF652F-690C-4F92-9264-456B283D73D8}" type="datetimeFigureOut">
              <a:rPr lang="ru-RU" smtClean="0"/>
              <a:t>05.12.2018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123412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0FF652F-690C-4F92-9264-456B283D73D8}" type="datetimeFigureOut">
              <a:rPr lang="ru-RU" smtClean="0"/>
              <a:t>05.12.2018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396248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0FF652F-690C-4F92-9264-456B283D73D8}" type="datetimeFigureOut">
              <a:rPr lang="ru-RU" smtClean="0"/>
              <a:t>05.12.2018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363005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0FF652F-690C-4F92-9264-456B283D73D8}" type="datetimeFigureOut">
              <a:rPr lang="ru-RU" smtClean="0"/>
              <a:t>05.12.2018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357827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0FF652F-690C-4F92-9264-456B283D73D8}" type="datetimeFigureOut">
              <a:rPr lang="ru-RU" smtClean="0"/>
              <a:t>05.12.2018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2313521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0FF652F-690C-4F92-9264-456B283D73D8}" type="datetimeFigureOut">
              <a:rPr lang="ru-RU" smtClean="0"/>
              <a:t>05.12.2018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177440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0FF652F-690C-4F92-9264-456B283D73D8}" type="datetimeFigureOut">
              <a:rPr lang="ru-RU" smtClean="0"/>
              <a:t>05.12.2018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356262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0FF652F-690C-4F92-9264-456B283D73D8}" type="datetimeFigureOut">
              <a:rPr lang="ru-RU" smtClean="0"/>
              <a:t>05.12.2018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95C544-A639-4BA4-909A-043F529B06B7}" type="slidenum">
              <a:rPr lang="ru-RU" smtClean="0"/>
              <a:t>‹#›</a:t>
            </a:fld>
            <a:endParaRPr lang="ru-RU"/>
          </a:p>
        </p:txBody>
      </p:sp>
    </p:spTree>
    <p:extLst>
      <p:ext uri="{BB962C8B-B14F-4D97-AF65-F5344CB8AC3E}">
        <p14:creationId xmlns:p14="http://schemas.microsoft.com/office/powerpoint/2010/main" val="62079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F652F-690C-4F92-9264-456B283D73D8}" type="datetimeFigureOut">
              <a:rPr lang="ru-RU" smtClean="0"/>
              <a:t>05.12.2018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5C544-A639-4BA4-909A-043F529B06B7}" type="slidenum">
              <a:rPr lang="ru-RU" smtClean="0"/>
              <a:t>‹#›</a:t>
            </a:fld>
            <a:endParaRPr lang="ru-RU"/>
          </a:p>
        </p:txBody>
      </p:sp>
    </p:spTree>
    <p:extLst>
      <p:ext uri="{BB962C8B-B14F-4D97-AF65-F5344CB8AC3E}">
        <p14:creationId xmlns:p14="http://schemas.microsoft.com/office/powerpoint/2010/main" val="3172860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sterlikov@list.r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sterlikov@list.r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Туберкулёз: </a:t>
            </a:r>
            <a:r>
              <a:rPr lang="ru-RU" dirty="0" smtClean="0"/>
              <a:t>отраслевое и единовременное статистическое наблюдение</a:t>
            </a:r>
            <a:endParaRPr lang="ru-RU" dirty="0"/>
          </a:p>
        </p:txBody>
      </p:sp>
      <p:sp>
        <p:nvSpPr>
          <p:cNvPr id="3" name="Подзаголовок 2"/>
          <p:cNvSpPr>
            <a:spLocks noGrp="1"/>
          </p:cNvSpPr>
          <p:nvPr>
            <p:ph type="subTitle" idx="1"/>
          </p:nvPr>
        </p:nvSpPr>
        <p:spPr/>
        <p:txBody>
          <a:bodyPr/>
          <a:lstStyle/>
          <a:p>
            <a:pPr algn="just"/>
            <a:r>
              <a:rPr lang="ru-RU" dirty="0" smtClean="0"/>
              <a:t>Стерликов С.А. – зам. Руководителя Федерального центра мониторинга противодействия распространению туберкулёза в Российской Федерации по программному мониторингу. </a:t>
            </a:r>
          </a:p>
          <a:p>
            <a:pPr algn="just"/>
            <a:r>
              <a:rPr lang="ru-RU" dirty="0" smtClean="0"/>
              <a:t>Тел: +7925-507-82-21; </a:t>
            </a:r>
            <a:r>
              <a:rPr lang="en-US" dirty="0" smtClean="0"/>
              <a:t>e-mail:</a:t>
            </a:r>
            <a:r>
              <a:rPr lang="ru-RU" dirty="0" smtClean="0"/>
              <a:t> </a:t>
            </a:r>
            <a:r>
              <a:rPr lang="en-US" dirty="0" smtClean="0"/>
              <a:t>sterlikov@list.ru</a:t>
            </a:r>
            <a:endParaRPr lang="ru-RU" dirty="0"/>
          </a:p>
        </p:txBody>
      </p:sp>
    </p:spTree>
    <p:extLst>
      <p:ext uri="{BB962C8B-B14F-4D97-AF65-F5344CB8AC3E}">
        <p14:creationId xmlns:p14="http://schemas.microsoft.com/office/powerpoint/2010/main" val="3372694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p:txBody>
          <a:bodyPr>
            <a:normAutofit fontScale="92500" lnSpcReduction="10000"/>
          </a:bodyPr>
          <a:lstStyle/>
          <a:p>
            <a:pPr marL="361950" indent="-361950">
              <a:buNone/>
            </a:pPr>
            <a:r>
              <a:rPr lang="ru-RU" dirty="0" smtClean="0"/>
              <a:t>4.4. </a:t>
            </a:r>
            <a:r>
              <a:rPr lang="ru-RU" dirty="0"/>
              <a:t>Определить систему распределения противотуберкулёзных препаратов первого ряда по алгоритму, аналогичному аллергену туберкулёзному очищенному (</a:t>
            </a:r>
            <a:r>
              <a:rPr lang="ru-RU" dirty="0" err="1"/>
              <a:t>пп</a:t>
            </a:r>
            <a:r>
              <a:rPr lang="ru-RU" dirty="0"/>
              <a:t>. 1.3-1.3.2).</a:t>
            </a:r>
          </a:p>
          <a:p>
            <a:pPr marL="361950" indent="-361950">
              <a:buNone/>
            </a:pPr>
            <a:r>
              <a:rPr lang="ru-RU" dirty="0" smtClean="0"/>
              <a:t>4.5. </a:t>
            </a:r>
            <a:r>
              <a:rPr lang="ru-RU" dirty="0"/>
              <a:t>Определить систему распределения федеральных поставок противотуберкулёзных препаратов резервного ряда. Поступить с ними по тому же алгоритму, что и в отношении вакцины БЦЖ (п. 1.1 – 1.1.4</a:t>
            </a:r>
            <a:r>
              <a:rPr lang="ru-RU" dirty="0" smtClean="0"/>
              <a:t>). </a:t>
            </a:r>
          </a:p>
          <a:p>
            <a:pPr marL="361950" indent="-361950">
              <a:buNone/>
            </a:pPr>
            <a:r>
              <a:rPr lang="ru-RU" dirty="0" smtClean="0"/>
              <a:t>При этом следует дополнительно проверять включение противотуберкулёзных препаратов резервного ряда </a:t>
            </a:r>
            <a:r>
              <a:rPr lang="ru-RU" dirty="0" err="1" smtClean="0"/>
              <a:t>нетуберкулёзными</a:t>
            </a:r>
            <a:r>
              <a:rPr lang="ru-RU" dirty="0" smtClean="0"/>
              <a:t> медицинскими организациями (особенно из средств ОМС) – часто они указывают приобретение антибиотиков </a:t>
            </a:r>
            <a:r>
              <a:rPr lang="ru-RU" dirty="0" err="1" smtClean="0"/>
              <a:t>фторхинолонового</a:t>
            </a:r>
            <a:r>
              <a:rPr lang="ru-RU" dirty="0" smtClean="0"/>
              <a:t> ряда для соматических пациентов.</a:t>
            </a:r>
            <a:endParaRPr lang="ru-RU" dirty="0"/>
          </a:p>
          <a:p>
            <a:pPr marL="361950" indent="-361950">
              <a:buNone/>
            </a:pPr>
            <a:endParaRPr lang="ru-RU" dirty="0"/>
          </a:p>
        </p:txBody>
      </p:sp>
    </p:spTree>
    <p:extLst>
      <p:ext uri="{BB962C8B-B14F-4D97-AF65-F5344CB8AC3E}">
        <p14:creationId xmlns:p14="http://schemas.microsoft.com/office/powerpoint/2010/main" val="2518371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p:txBody>
          <a:bodyPr>
            <a:normAutofit/>
          </a:bodyPr>
          <a:lstStyle/>
          <a:p>
            <a:pPr marL="361950" indent="-361950" algn="just">
              <a:buNone/>
            </a:pPr>
            <a:r>
              <a:rPr lang="ru-RU" dirty="0" smtClean="0"/>
              <a:t>4.6. </a:t>
            </a:r>
            <a:r>
              <a:rPr lang="ru-RU" dirty="0"/>
              <a:t>Прочие препараты. Определить, что они туда </a:t>
            </a:r>
            <a:r>
              <a:rPr lang="ru-RU" dirty="0" smtClean="0"/>
              <a:t>включают. </a:t>
            </a:r>
            <a:r>
              <a:rPr lang="ru-RU" dirty="0"/>
              <a:t>Препараты для патогенетической, симптоматической терапии, закупаемые для больных туберкулёзом в </a:t>
            </a:r>
            <a:r>
              <a:rPr lang="ru-RU" dirty="0" err="1"/>
              <a:t>туботделения</a:t>
            </a:r>
            <a:r>
              <a:rPr lang="ru-RU" dirty="0"/>
              <a:t> и </a:t>
            </a:r>
            <a:r>
              <a:rPr lang="ru-RU" dirty="0" err="1"/>
              <a:t>тубкабинеты</a:t>
            </a:r>
            <a:r>
              <a:rPr lang="ru-RU" dirty="0"/>
              <a:t>, </a:t>
            </a:r>
            <a:r>
              <a:rPr lang="ru-RU" dirty="0" smtClean="0"/>
              <a:t>а также </a:t>
            </a:r>
            <a:r>
              <a:rPr lang="ru-RU" dirty="0" err="1" smtClean="0"/>
              <a:t>дез</a:t>
            </a:r>
            <a:r>
              <a:rPr lang="ru-RU" dirty="0" smtClean="0"/>
              <a:t>. средства для </a:t>
            </a:r>
            <a:r>
              <a:rPr lang="ru-RU" dirty="0" err="1" smtClean="0"/>
              <a:t>туботделений</a:t>
            </a:r>
            <a:r>
              <a:rPr lang="ru-RU" dirty="0" smtClean="0"/>
              <a:t> следует </a:t>
            </a:r>
            <a:r>
              <a:rPr lang="ru-RU" dirty="0"/>
              <a:t>оставить, остальные – убрать</a:t>
            </a:r>
            <a:r>
              <a:rPr lang="ru-RU" dirty="0" smtClean="0"/>
              <a:t>. </a:t>
            </a:r>
            <a:r>
              <a:rPr lang="ru-RU" dirty="0"/>
              <a:t>Особое внимание следует уделить </a:t>
            </a:r>
            <a:r>
              <a:rPr lang="ru-RU" dirty="0" err="1"/>
              <a:t>туботделению</a:t>
            </a:r>
            <a:r>
              <a:rPr lang="ru-RU" dirty="0"/>
              <a:t> в психиатрической больнице – в прочие препараты не должны попасть лекарства для лечения психиатрической патологии (психотропные препараты).</a:t>
            </a:r>
          </a:p>
          <a:p>
            <a:pPr marL="361950" indent="-361950" algn="just">
              <a:buNone/>
            </a:pPr>
            <a:endParaRPr lang="ru-RU" dirty="0"/>
          </a:p>
        </p:txBody>
      </p:sp>
    </p:spTree>
    <p:extLst>
      <p:ext uri="{BB962C8B-B14F-4D97-AF65-F5344CB8AC3E}">
        <p14:creationId xmlns:p14="http://schemas.microsoft.com/office/powerpoint/2010/main" val="3654028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p:txBody>
          <a:bodyPr>
            <a:normAutofit/>
          </a:bodyPr>
          <a:lstStyle/>
          <a:p>
            <a:pPr marL="361950" indent="-361950" algn="just">
              <a:buNone/>
            </a:pPr>
            <a:r>
              <a:rPr lang="ru-RU" dirty="0" smtClean="0"/>
              <a:t>4.6. </a:t>
            </a:r>
            <a:r>
              <a:rPr lang="ru-RU" dirty="0"/>
              <a:t>Прочие препараты. Определить, что они туда </a:t>
            </a:r>
            <a:r>
              <a:rPr lang="ru-RU" dirty="0" smtClean="0"/>
              <a:t>включают. </a:t>
            </a:r>
            <a:r>
              <a:rPr lang="ru-RU" dirty="0"/>
              <a:t>Препараты для патогенетической, симптоматической терапии, закупаемые для больных туберкулёзом в </a:t>
            </a:r>
            <a:r>
              <a:rPr lang="ru-RU" dirty="0" err="1"/>
              <a:t>туботделения</a:t>
            </a:r>
            <a:r>
              <a:rPr lang="ru-RU" dirty="0"/>
              <a:t> и </a:t>
            </a:r>
            <a:r>
              <a:rPr lang="ru-RU" dirty="0" err="1"/>
              <a:t>тубкабинеты</a:t>
            </a:r>
            <a:r>
              <a:rPr lang="ru-RU" dirty="0"/>
              <a:t>, </a:t>
            </a:r>
            <a:r>
              <a:rPr lang="ru-RU" dirty="0" smtClean="0"/>
              <a:t>а также </a:t>
            </a:r>
            <a:r>
              <a:rPr lang="ru-RU" dirty="0" err="1" smtClean="0"/>
              <a:t>дез</a:t>
            </a:r>
            <a:r>
              <a:rPr lang="ru-RU" dirty="0" smtClean="0"/>
              <a:t>. средства для </a:t>
            </a:r>
            <a:r>
              <a:rPr lang="ru-RU" dirty="0" err="1" smtClean="0"/>
              <a:t>туботделений</a:t>
            </a:r>
            <a:r>
              <a:rPr lang="ru-RU" dirty="0" smtClean="0"/>
              <a:t> следует </a:t>
            </a:r>
            <a:r>
              <a:rPr lang="ru-RU" dirty="0"/>
              <a:t>оставить, остальные – убрать</a:t>
            </a:r>
            <a:r>
              <a:rPr lang="ru-RU" dirty="0" smtClean="0"/>
              <a:t>. </a:t>
            </a:r>
            <a:r>
              <a:rPr lang="ru-RU" dirty="0"/>
              <a:t>Особое внимание следует уделить </a:t>
            </a:r>
            <a:r>
              <a:rPr lang="ru-RU" dirty="0" err="1"/>
              <a:t>туботделению</a:t>
            </a:r>
            <a:r>
              <a:rPr lang="ru-RU" dirty="0"/>
              <a:t> в психиатрической больнице – в прочие препараты не должны попасть лекарства для лечения психиатрической патологии (психотропные препараты).</a:t>
            </a:r>
          </a:p>
          <a:p>
            <a:pPr marL="361950" indent="-361950" algn="just">
              <a:buNone/>
            </a:pPr>
            <a:endParaRPr lang="ru-RU" dirty="0"/>
          </a:p>
        </p:txBody>
      </p:sp>
    </p:spTree>
    <p:extLst>
      <p:ext uri="{BB962C8B-B14F-4D97-AF65-F5344CB8AC3E}">
        <p14:creationId xmlns:p14="http://schemas.microsoft.com/office/powerpoint/2010/main" val="98464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fontScale="85000" lnSpcReduction="20000"/>
          </a:bodyPr>
          <a:lstStyle/>
          <a:p>
            <a:pPr marL="361950" indent="-361950" algn="just">
              <a:buNone/>
            </a:pPr>
            <a:r>
              <a:rPr lang="ru-RU" dirty="0" smtClean="0"/>
              <a:t>4.7. Проконтролировать </a:t>
            </a:r>
            <a:r>
              <a:rPr lang="ru-RU" dirty="0"/>
              <a:t>закупки реагентов для выявления туберкулёза методом бактериоскопии. При этом следует руководствоваться алгоритмом</a:t>
            </a:r>
            <a:r>
              <a:rPr lang="ru-RU" dirty="0" smtClean="0"/>
              <a:t>:</a:t>
            </a:r>
          </a:p>
          <a:p>
            <a:pPr algn="just">
              <a:buFontTx/>
              <a:buChar char="-"/>
            </a:pPr>
            <a:r>
              <a:rPr lang="ru-RU" dirty="0" smtClean="0"/>
              <a:t>В противотуберкулёзных организациях (т. 1000) средства могут быть указаны как из федерального бюджета, так и из других источников</a:t>
            </a:r>
          </a:p>
          <a:p>
            <a:pPr algn="just">
              <a:buFontTx/>
              <a:buChar char="-"/>
            </a:pPr>
            <a:r>
              <a:rPr lang="ru-RU" dirty="0" smtClean="0"/>
              <a:t>В </a:t>
            </a:r>
            <a:r>
              <a:rPr lang="ru-RU" dirty="0" err="1" smtClean="0"/>
              <a:t>нетуберкулёзных</a:t>
            </a:r>
            <a:r>
              <a:rPr lang="ru-RU" dirty="0" smtClean="0"/>
              <a:t> организациях средства (т. 4000) могут </a:t>
            </a:r>
            <a:r>
              <a:rPr lang="ru-RU" dirty="0"/>
              <a:t>быть указаны либо из бюджета субъекта, либо из средств ОМС. Исключение составляют федеральные организации, которые указывают  эти средства из федерального бюджета (гр. 4). </a:t>
            </a:r>
            <a:endParaRPr lang="ru-RU" dirty="0" smtClean="0"/>
          </a:p>
          <a:p>
            <a:pPr algn="just">
              <a:buFontTx/>
              <a:buChar char="-"/>
            </a:pPr>
            <a:r>
              <a:rPr lang="ru-RU" dirty="0"/>
              <a:t>Средства, указанные в строке 3, для организаций, проводящих только бактериоскопию, не могут быть большими. Если подадут более 10 тыс. рублей – указать, что туда включено и исключать из отчёта организации не целевые средства.</a:t>
            </a:r>
          </a:p>
          <a:p>
            <a:pPr algn="just">
              <a:buFontTx/>
              <a:buChar char="-"/>
            </a:pPr>
            <a:r>
              <a:rPr lang="ru-RU" dirty="0"/>
              <a:t>Если организация не указала никакие расходы в строке 3, необходимо уточнять причину этого явления. Они обязаны указать эту причину в примечаниях.</a:t>
            </a:r>
          </a:p>
        </p:txBody>
      </p:sp>
    </p:spTree>
    <p:extLst>
      <p:ext uri="{BB962C8B-B14F-4D97-AF65-F5344CB8AC3E}">
        <p14:creationId xmlns:p14="http://schemas.microsoft.com/office/powerpoint/2010/main" val="1605020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a:bodyPr>
          <a:lstStyle/>
          <a:p>
            <a:pPr marL="361950" indent="-361950" algn="just">
              <a:buNone/>
            </a:pPr>
            <a:r>
              <a:rPr lang="ru-RU" dirty="0" smtClean="0"/>
              <a:t>4.8. </a:t>
            </a:r>
            <a:r>
              <a:rPr lang="ru-RU" dirty="0"/>
              <a:t>Заработная плата и начисления на оплату труда сотрудников туберкулёзных отделений и </a:t>
            </a:r>
            <a:r>
              <a:rPr lang="ru-RU" dirty="0" smtClean="0"/>
              <a:t>кабинетов (т. 4000):</a:t>
            </a:r>
          </a:p>
          <a:p>
            <a:pPr marL="361950" indent="-361950" algn="just">
              <a:buNone/>
            </a:pPr>
            <a:r>
              <a:rPr lang="ru-RU" dirty="0"/>
              <a:t>Если в организации есть </a:t>
            </a:r>
            <a:r>
              <a:rPr lang="ru-RU" dirty="0" err="1"/>
              <a:t>тубкабинет</a:t>
            </a:r>
            <a:r>
              <a:rPr lang="ru-RU" dirty="0"/>
              <a:t> (</a:t>
            </a:r>
            <a:r>
              <a:rPr lang="ru-RU" dirty="0" err="1"/>
              <a:t>туботделение</a:t>
            </a:r>
            <a:r>
              <a:rPr lang="ru-RU" dirty="0"/>
              <a:t>), то средства должны быть указаны. Исключение составляют </a:t>
            </a:r>
            <a:r>
              <a:rPr lang="ru-RU" dirty="0" smtClean="0"/>
              <a:t>случаи, в которых </a:t>
            </a:r>
            <a:r>
              <a:rPr lang="ru-RU" dirty="0"/>
              <a:t>сотрудники </a:t>
            </a:r>
            <a:r>
              <a:rPr lang="ru-RU" dirty="0" err="1"/>
              <a:t>тубкабинета</a:t>
            </a:r>
            <a:r>
              <a:rPr lang="ru-RU" dirty="0"/>
              <a:t>/</a:t>
            </a:r>
            <a:r>
              <a:rPr lang="ru-RU" dirty="0" err="1"/>
              <a:t>туботделения</a:t>
            </a:r>
            <a:r>
              <a:rPr lang="ru-RU" dirty="0"/>
              <a:t> получают заработную плату из противотуберкулёзных </a:t>
            </a:r>
            <a:r>
              <a:rPr lang="ru-RU" dirty="0" smtClean="0"/>
              <a:t>организаций, либо если в </a:t>
            </a:r>
            <a:r>
              <a:rPr lang="ru-RU" dirty="0" err="1"/>
              <a:t>тубкабинете</a:t>
            </a:r>
            <a:r>
              <a:rPr lang="ru-RU" dirty="0"/>
              <a:t> не работало в течение года ни одного </a:t>
            </a:r>
            <a:r>
              <a:rPr lang="ru-RU" dirty="0" smtClean="0"/>
              <a:t>сотрудника.</a:t>
            </a:r>
          </a:p>
          <a:p>
            <a:pPr marL="361950" indent="-361950" algn="just">
              <a:buNone/>
            </a:pPr>
            <a:r>
              <a:rPr lang="ru-RU" b="1" dirty="0"/>
              <a:t>Проверяйте размерность </a:t>
            </a:r>
            <a:r>
              <a:rPr lang="ru-RU" b="1" dirty="0" smtClean="0"/>
              <a:t>средств!</a:t>
            </a:r>
            <a:r>
              <a:rPr lang="ru-RU" dirty="0" smtClean="0"/>
              <a:t> </a:t>
            </a:r>
            <a:r>
              <a:rPr lang="ru-RU" dirty="0"/>
              <a:t>Средства должны быть указаны в рублях. Если сумма очень маленькая, уточняйте почему она такая; не указана ли она в тысячах рублей.</a:t>
            </a:r>
          </a:p>
        </p:txBody>
      </p:sp>
    </p:spTree>
    <p:extLst>
      <p:ext uri="{BB962C8B-B14F-4D97-AF65-F5344CB8AC3E}">
        <p14:creationId xmlns:p14="http://schemas.microsoft.com/office/powerpoint/2010/main" val="2629512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fontScale="92500" lnSpcReduction="10000"/>
          </a:bodyPr>
          <a:lstStyle/>
          <a:p>
            <a:pPr marL="361950" indent="-361950" algn="just">
              <a:buNone/>
            </a:pPr>
            <a:r>
              <a:rPr lang="ru-RU" dirty="0" smtClean="0"/>
              <a:t>4.9. </a:t>
            </a:r>
            <a:r>
              <a:rPr lang="ru-RU" dirty="0"/>
              <a:t>Заработная плата и начисления на оплату труда сотрудников рентгенологических отделений и кабинетов </a:t>
            </a:r>
            <a:endParaRPr lang="ru-RU" dirty="0" smtClean="0"/>
          </a:p>
          <a:p>
            <a:pPr marL="361950" indent="-361950" algn="just">
              <a:buNone/>
            </a:pPr>
            <a:r>
              <a:rPr lang="ru-RU" dirty="0" smtClean="0"/>
              <a:t>Должна </a:t>
            </a:r>
            <a:r>
              <a:rPr lang="ru-RU" dirty="0"/>
              <a:t>быть </a:t>
            </a:r>
            <a:r>
              <a:rPr lang="ru-RU" dirty="0" smtClean="0"/>
              <a:t>указана во </a:t>
            </a:r>
            <a:r>
              <a:rPr lang="ru-RU" dirty="0"/>
              <a:t>всех медицинских организациях, которые проводят рентгенологические исследования. Контролем могут быть данные ф. 30 по таблицам 5100 и 5114. Если медицинская организация указала деятельность по этим таблицам, но при этом с.5 формы ВР-1Ф=0 – это ошибка</a:t>
            </a:r>
            <a:r>
              <a:rPr lang="ru-RU" dirty="0" smtClean="0"/>
              <a:t>.</a:t>
            </a:r>
          </a:p>
          <a:p>
            <a:pPr marL="361950" indent="-361950" algn="just">
              <a:buNone/>
            </a:pPr>
            <a:r>
              <a:rPr lang="ru-RU" dirty="0"/>
              <a:t>Эта деятельность </a:t>
            </a:r>
            <a:r>
              <a:rPr lang="ru-RU" dirty="0" smtClean="0"/>
              <a:t>по т. 4000 финансируется </a:t>
            </a:r>
            <a:r>
              <a:rPr lang="ru-RU" dirty="0"/>
              <a:t>преимущественно из ОМС, Если указали в качестве источника только бюджет субъекта – уточнять. Для федеральных организаций указывается финансирование из федерального бюджета. Возможны ситуации, при которых </a:t>
            </a:r>
            <a:r>
              <a:rPr lang="ru-RU" dirty="0" smtClean="0"/>
              <a:t>финансирование </a:t>
            </a:r>
            <a:r>
              <a:rPr lang="ru-RU" dirty="0"/>
              <a:t>этой деятельности в </a:t>
            </a:r>
            <a:r>
              <a:rPr lang="ru-RU" dirty="0" err="1"/>
              <a:t>субъектовых</a:t>
            </a:r>
            <a:r>
              <a:rPr lang="ru-RU" dirty="0"/>
              <a:t> организациях частично осуществляется из федерального бюджета, но их надо уточнять и пояснять.</a:t>
            </a:r>
          </a:p>
        </p:txBody>
      </p:sp>
    </p:spTree>
    <p:extLst>
      <p:ext uri="{BB962C8B-B14F-4D97-AF65-F5344CB8AC3E}">
        <p14:creationId xmlns:p14="http://schemas.microsoft.com/office/powerpoint/2010/main" val="1287793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fontScale="92500"/>
          </a:bodyPr>
          <a:lstStyle/>
          <a:p>
            <a:pPr marL="361950" indent="-361950" algn="just">
              <a:buNone/>
            </a:pPr>
            <a:r>
              <a:rPr lang="ru-RU" dirty="0" smtClean="0"/>
              <a:t>4.10. </a:t>
            </a:r>
            <a:r>
              <a:rPr lang="ru-RU" dirty="0"/>
              <a:t>Обучение персонала туберкулезных отделений и кабинетов может быть указано только в том случае, если такие сотрудники есть (с.4 &gt;0). При этом рекомендуется уточнять, действительно ли это сотрудники туберкулёзных отделений и кабинетов, а не рентгенологических отделений и кабинетов</a:t>
            </a:r>
            <a:r>
              <a:rPr lang="ru-RU" dirty="0" smtClean="0"/>
              <a:t>.</a:t>
            </a:r>
          </a:p>
          <a:p>
            <a:pPr marL="361950" indent="-361950" algn="just">
              <a:buNone/>
            </a:pPr>
            <a:r>
              <a:rPr lang="ru-RU" dirty="0" smtClean="0"/>
              <a:t>4.11. </a:t>
            </a:r>
            <a:r>
              <a:rPr lang="ru-RU" dirty="0"/>
              <a:t>Информационно-просветительская работа – почти обязательно должна указываться центрами здоровья и медицинской профилактики, если они не показали эти данные – уточнять</a:t>
            </a:r>
            <a:r>
              <a:rPr lang="ru-RU" dirty="0" smtClean="0"/>
              <a:t>.</a:t>
            </a:r>
          </a:p>
          <a:p>
            <a:pPr marL="361950" indent="-361950" algn="just">
              <a:buNone/>
            </a:pPr>
            <a:r>
              <a:rPr lang="ru-RU" dirty="0" smtClean="0"/>
              <a:t>4.12. </a:t>
            </a:r>
            <a:r>
              <a:rPr lang="ru-RU" dirty="0"/>
              <a:t>Питание больных в круглосуточных и дневных туберкулёзных стационарах – указывается для всех организаций, где имеются такие стационары. Особенно следить за психиатрическими больницами, оказывающими стационарную помощь больным туберкулёзом.</a:t>
            </a:r>
          </a:p>
        </p:txBody>
      </p:sp>
    </p:spTree>
    <p:extLst>
      <p:ext uri="{BB962C8B-B14F-4D97-AF65-F5344CB8AC3E}">
        <p14:creationId xmlns:p14="http://schemas.microsoft.com/office/powerpoint/2010/main" val="2125608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lnSpcReduction="10000"/>
          </a:bodyPr>
          <a:lstStyle/>
          <a:p>
            <a:pPr marL="361950" indent="-361950" algn="just">
              <a:buNone/>
            </a:pPr>
            <a:r>
              <a:rPr lang="ru-RU" dirty="0" smtClean="0"/>
              <a:t>4.13. </a:t>
            </a:r>
            <a:r>
              <a:rPr lang="ru-RU" dirty="0"/>
              <a:t>Следует уточнить политику в отношении приобретения /поставок оборудования для выявления и диагностики туберкулёза. Если такое оборудование закупалось в рамках целевой областной программы, то с ним следует поступать аналогично тому, как это описано для аллергена туберкулёзного очищенного (п. 2.3 – 2.3.2). </a:t>
            </a:r>
            <a:endParaRPr lang="ru-RU" dirty="0" smtClean="0"/>
          </a:p>
          <a:p>
            <a:pPr marL="361950" indent="-361950" algn="just">
              <a:buNone/>
            </a:pPr>
            <a:r>
              <a:rPr lang="ru-RU" dirty="0" smtClean="0"/>
              <a:t>4.14. </a:t>
            </a:r>
            <a:r>
              <a:rPr lang="ru-RU" dirty="0"/>
              <a:t>Капитальный ремонт и реконструкция туберкулёзных отделении и кабинетов могут быть только в тех организациях, в которых эти отделения/кабинеты есть. При указании сведений уточнять, не указали ли в этом разделе средства на капитальный ремонт и реконструкцию рентгенодиагностических кабинетов. Если указали средства на капремонт/</a:t>
            </a:r>
            <a:r>
              <a:rPr lang="ru-RU" dirty="0" err="1"/>
              <a:t>реконструкциию</a:t>
            </a:r>
            <a:r>
              <a:rPr lang="ru-RU" dirty="0"/>
              <a:t> рентгенологических кабинетов – удалять.</a:t>
            </a:r>
          </a:p>
        </p:txBody>
      </p:sp>
    </p:spTree>
    <p:extLst>
      <p:ext uri="{BB962C8B-B14F-4D97-AF65-F5344CB8AC3E}">
        <p14:creationId xmlns:p14="http://schemas.microsoft.com/office/powerpoint/2010/main" val="949158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a:bodyPr>
          <a:lstStyle/>
          <a:p>
            <a:pPr marL="0" indent="0">
              <a:buNone/>
            </a:pPr>
            <a:r>
              <a:rPr lang="ru-RU" dirty="0" smtClean="0"/>
              <a:t>4.16</a:t>
            </a:r>
            <a:r>
              <a:rPr lang="ru-RU" dirty="0"/>
              <a:t>. Для организаций, заполнивших </a:t>
            </a:r>
            <a:r>
              <a:rPr lang="ru-RU" dirty="0" err="1"/>
              <a:t>пп</a:t>
            </a:r>
            <a:r>
              <a:rPr lang="ru-RU" dirty="0"/>
              <a:t>. 13-13.2 (социальная поддержка) следует по каждой графе проверять условия контроля:</a:t>
            </a:r>
          </a:p>
          <a:p>
            <a:r>
              <a:rPr lang="ru-RU" dirty="0" smtClean="0"/>
              <a:t>с.13</a:t>
            </a:r>
            <a:r>
              <a:rPr lang="ru-RU" dirty="0"/>
              <a:t>&gt;=с. 13.1</a:t>
            </a:r>
          </a:p>
          <a:p>
            <a:r>
              <a:rPr lang="ru-RU" dirty="0" smtClean="0"/>
              <a:t>с.13</a:t>
            </a:r>
            <a:r>
              <a:rPr lang="ru-RU" dirty="0"/>
              <a:t>&gt;=с. 13.2</a:t>
            </a:r>
          </a:p>
          <a:p>
            <a:r>
              <a:rPr lang="ru-RU" dirty="0" smtClean="0"/>
              <a:t>с</a:t>
            </a:r>
            <a:r>
              <a:rPr lang="ru-RU" dirty="0"/>
              <a:t>. 13</a:t>
            </a:r>
            <a:r>
              <a:rPr lang="en-US" dirty="0"/>
              <a:t>&gt;</a:t>
            </a:r>
            <a:r>
              <a:rPr lang="ru-RU" dirty="0"/>
              <a:t>= </a:t>
            </a:r>
            <a:r>
              <a:rPr lang="en-US" dirty="0"/>
              <a:t>c</a:t>
            </a:r>
            <a:r>
              <a:rPr lang="ru-RU" dirty="0"/>
              <a:t>/13.1+с.13.2.</a:t>
            </a:r>
          </a:p>
          <a:p>
            <a:r>
              <a:rPr lang="ru-RU" dirty="0" smtClean="0"/>
              <a:t>При </a:t>
            </a:r>
            <a:r>
              <a:rPr lang="ru-RU" dirty="0"/>
              <a:t>заполненной с. 13.1. также должна быть заполнена т. 4200.</a:t>
            </a:r>
          </a:p>
          <a:p>
            <a:pPr marL="0" indent="0">
              <a:buNone/>
            </a:pPr>
            <a:r>
              <a:rPr lang="ru-RU" dirty="0" smtClean="0"/>
              <a:t>Если </a:t>
            </a:r>
            <a:r>
              <a:rPr lang="ru-RU" dirty="0"/>
              <a:t>в субъекте Российской Федерации </a:t>
            </a:r>
            <a:r>
              <a:rPr lang="ru-RU" dirty="0" smtClean="0"/>
              <a:t>социальной поддержкой больных туберкулёзом занимается </a:t>
            </a:r>
            <a:r>
              <a:rPr lang="ru-RU" dirty="0"/>
              <a:t>НКО, сведения по т. 4000, с. 13-13.2, а также по т. 4200 должны быть включены в отчёт по НКО, как по отдельной медицинской организации.</a:t>
            </a:r>
          </a:p>
        </p:txBody>
      </p:sp>
    </p:spTree>
    <p:extLst>
      <p:ext uri="{BB962C8B-B14F-4D97-AF65-F5344CB8AC3E}">
        <p14:creationId xmlns:p14="http://schemas.microsoft.com/office/powerpoint/2010/main" val="2973800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a:bodyPr>
          <a:lstStyle/>
          <a:p>
            <a:pPr marL="542925" indent="-542925">
              <a:buNone/>
            </a:pPr>
            <a:r>
              <a:rPr lang="ru-RU" dirty="0" smtClean="0"/>
              <a:t>4.17. </a:t>
            </a:r>
            <a:r>
              <a:rPr lang="ru-RU" dirty="0"/>
              <a:t>Сведения в строке 14 (закупка тест-систем для выявления ВИЧ-инфекции и диагностики особенностей её течения) обычно заполняет Центр СПИД, через который проходят федеральные централизованные поставки тест-систем с.14, гр. 4). </a:t>
            </a:r>
            <a:endParaRPr lang="ru-RU" dirty="0" smtClean="0"/>
          </a:p>
          <a:p>
            <a:pPr marL="542925" indent="-542925">
              <a:buNone/>
            </a:pPr>
            <a:r>
              <a:rPr lang="ru-RU" dirty="0"/>
              <a:t>Иногда медицинские организации самостоятельно докупают тест-системы. Если они их указали, следует уточнять – они закупили тест-системы самостоятельно, или получили их из Центра СПИД. Системы, полученные из Центра СПИД, удаляются из отчёта по отдельным медицинским организациям.</a:t>
            </a:r>
            <a:endParaRPr lang="ru-RU" dirty="0" smtClean="0"/>
          </a:p>
          <a:p>
            <a:pPr marL="0" indent="0">
              <a:buNone/>
            </a:pPr>
            <a:endParaRPr lang="ru-RU" dirty="0"/>
          </a:p>
        </p:txBody>
      </p:sp>
    </p:spTree>
    <p:extLst>
      <p:ext uri="{BB962C8B-B14F-4D97-AF65-F5344CB8AC3E}">
        <p14:creationId xmlns:p14="http://schemas.microsoft.com/office/powerpoint/2010/main" val="50835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2-ТБ, 7-ТБ, 8-ТБ</a:t>
            </a:r>
            <a:endParaRPr lang="ru-RU" dirty="0"/>
          </a:p>
        </p:txBody>
      </p:sp>
      <p:sp>
        <p:nvSpPr>
          <p:cNvPr id="3" name="Объект 2"/>
          <p:cNvSpPr>
            <a:spLocks noGrp="1"/>
          </p:cNvSpPr>
          <p:nvPr>
            <p:ph idx="1"/>
          </p:nvPr>
        </p:nvSpPr>
        <p:spPr>
          <a:xfrm>
            <a:off x="838200" y="1325880"/>
            <a:ext cx="10515600" cy="4851083"/>
          </a:xfrm>
        </p:spPr>
        <p:txBody>
          <a:bodyPr>
            <a:normAutofit fontScale="85000" lnSpcReduction="20000"/>
          </a:bodyPr>
          <a:lstStyle/>
          <a:p>
            <a:r>
              <a:rPr lang="ru-RU" dirty="0" smtClean="0"/>
              <a:t>Содержимое форм согласовывается заранее</a:t>
            </a:r>
          </a:p>
          <a:p>
            <a:r>
              <a:rPr lang="ru-RU" dirty="0" smtClean="0"/>
              <a:t>Официально привозить по одному экземпляру форм (подписанных и заверенных печатью):</a:t>
            </a:r>
          </a:p>
          <a:p>
            <a:r>
              <a:rPr lang="ru-RU" dirty="0" smtClean="0"/>
              <a:t>2-ТБ по гражданскому сектору</a:t>
            </a:r>
          </a:p>
          <a:p>
            <a:r>
              <a:rPr lang="ru-RU" dirty="0" smtClean="0"/>
              <a:t>2-ТБ по ФСИН</a:t>
            </a:r>
          </a:p>
          <a:p>
            <a:r>
              <a:rPr lang="ru-RU" dirty="0" smtClean="0"/>
              <a:t>7-ТБ по гражданскому сектору</a:t>
            </a:r>
          </a:p>
          <a:p>
            <a:r>
              <a:rPr lang="ru-RU" dirty="0" smtClean="0"/>
              <a:t>7-ТБ по ФСИН</a:t>
            </a:r>
          </a:p>
          <a:p>
            <a:r>
              <a:rPr lang="ru-RU" dirty="0" smtClean="0"/>
              <a:t>8-ТБ по гражданскому сектору</a:t>
            </a:r>
          </a:p>
          <a:p>
            <a:r>
              <a:rPr lang="ru-RU" dirty="0" smtClean="0"/>
              <a:t>8-ТБ по ФСИН</a:t>
            </a:r>
          </a:p>
          <a:p>
            <a:r>
              <a:rPr lang="ru-RU" dirty="0" smtClean="0"/>
              <a:t>В отдельных субъектах придётся привести скорректированные прошлогодние формы.</a:t>
            </a:r>
          </a:p>
          <a:p>
            <a:r>
              <a:rPr lang="ru-RU" dirty="0" smtClean="0"/>
              <a:t>Не надейтесь на фтизиатров; проверьте минимальную комплектность! Отсутствие полного набора форм – основная причина не подписания отчётов</a:t>
            </a:r>
            <a:endParaRPr lang="ru-RU" dirty="0"/>
          </a:p>
        </p:txBody>
      </p:sp>
    </p:spTree>
    <p:extLst>
      <p:ext uri="{BB962C8B-B14F-4D97-AF65-F5344CB8AC3E}">
        <p14:creationId xmlns:p14="http://schemas.microsoft.com/office/powerpoint/2010/main" val="4143805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4"/>
            <a:ext cx="10515600" cy="4879975"/>
          </a:xfrm>
        </p:spPr>
        <p:txBody>
          <a:bodyPr>
            <a:normAutofit fontScale="92500"/>
          </a:bodyPr>
          <a:lstStyle/>
          <a:p>
            <a:pPr marL="542925" indent="-542925">
              <a:buNone/>
            </a:pPr>
            <a:r>
              <a:rPr lang="ru-RU" dirty="0" smtClean="0"/>
              <a:t>4.18. </a:t>
            </a:r>
            <a:r>
              <a:rPr lang="ru-RU" dirty="0"/>
              <a:t>Прочие расходы надо проверять на соответствие их включения профилю отчёта (противотуберкулёзная деятельность</a:t>
            </a:r>
            <a:r>
              <a:rPr lang="ru-RU" dirty="0" smtClean="0"/>
              <a:t>):</a:t>
            </a:r>
            <a:endParaRPr lang="ru-RU" dirty="0"/>
          </a:p>
          <a:p>
            <a:pPr>
              <a:buFontTx/>
              <a:buChar char="-"/>
            </a:pPr>
            <a:r>
              <a:rPr lang="ru-RU" dirty="0" smtClean="0"/>
              <a:t>В </a:t>
            </a:r>
            <a:r>
              <a:rPr lang="ru-RU" dirty="0"/>
              <a:t>организациях, в которых отсутствуют </a:t>
            </a:r>
            <a:r>
              <a:rPr lang="ru-RU" dirty="0" err="1"/>
              <a:t>туботделения</a:t>
            </a:r>
            <a:r>
              <a:rPr lang="ru-RU" dirty="0"/>
              <a:t> или </a:t>
            </a:r>
            <a:r>
              <a:rPr lang="ru-RU" dirty="0" err="1"/>
              <a:t>тубкабинетв</a:t>
            </a:r>
            <a:r>
              <a:rPr lang="ru-RU" dirty="0"/>
              <a:t>, в прочие расходы включаются только туберкулиновые шприцы и флюорографическая (не рентгеновская!) плёнка. Всё остальное надо удалять</a:t>
            </a:r>
            <a:r>
              <a:rPr lang="ru-RU" dirty="0" smtClean="0"/>
              <a:t>.</a:t>
            </a:r>
          </a:p>
          <a:p>
            <a:pPr>
              <a:buFontTx/>
              <a:buChar char="-"/>
            </a:pPr>
            <a:r>
              <a:rPr lang="ru-RU" dirty="0"/>
              <a:t>В организациях, в которых есть </a:t>
            </a:r>
            <a:r>
              <a:rPr lang="ru-RU" dirty="0" err="1" smtClean="0"/>
              <a:t>тубкабинеты</a:t>
            </a:r>
            <a:r>
              <a:rPr lang="ru-RU" dirty="0" smtClean="0"/>
              <a:t> дополнительно </a:t>
            </a:r>
            <a:r>
              <a:rPr lang="ru-RU" dirty="0"/>
              <a:t>могут быть включены средства на косметический ремонт </a:t>
            </a:r>
            <a:r>
              <a:rPr lang="ru-RU" dirty="0" err="1"/>
              <a:t>тубкабинета</a:t>
            </a:r>
            <a:r>
              <a:rPr lang="ru-RU" dirty="0"/>
              <a:t>, либо, если он </a:t>
            </a:r>
            <a:r>
              <a:rPr lang="ru-RU" dirty="0" smtClean="0"/>
              <a:t>имеет отдельные приборы учёта </a:t>
            </a:r>
            <a:r>
              <a:rPr lang="ru-RU" dirty="0"/>
              <a:t>-  </a:t>
            </a:r>
            <a:r>
              <a:rPr lang="ru-RU" dirty="0" smtClean="0"/>
              <a:t>средства </a:t>
            </a:r>
            <a:r>
              <a:rPr lang="ru-RU" dirty="0"/>
              <a:t>на оплату коммунальных услуг</a:t>
            </a:r>
            <a:r>
              <a:rPr lang="ru-RU" dirty="0" smtClean="0"/>
              <a:t>.</a:t>
            </a:r>
          </a:p>
          <a:p>
            <a:pPr>
              <a:buFontTx/>
              <a:buChar char="-"/>
            </a:pPr>
            <a:r>
              <a:rPr lang="ru-RU" dirty="0"/>
              <a:t>В организациях, имеющих </a:t>
            </a:r>
            <a:r>
              <a:rPr lang="ru-RU" dirty="0" err="1"/>
              <a:t>туботделение</a:t>
            </a:r>
            <a:r>
              <a:rPr lang="ru-RU" dirty="0"/>
              <a:t>, должны быть включены </a:t>
            </a:r>
            <a:r>
              <a:rPr lang="ru-RU" dirty="0" smtClean="0"/>
              <a:t>расходы </a:t>
            </a:r>
            <a:r>
              <a:rPr lang="ru-RU" dirty="0" err="1" smtClean="0"/>
              <a:t>туботделения</a:t>
            </a:r>
            <a:r>
              <a:rPr lang="ru-RU" dirty="0" smtClean="0"/>
              <a:t> на коммунальные услуги.</a:t>
            </a:r>
          </a:p>
          <a:p>
            <a:pPr marL="0" indent="0">
              <a:buNone/>
            </a:pPr>
            <a:endParaRPr lang="ru-RU" dirty="0"/>
          </a:p>
        </p:txBody>
      </p:sp>
    </p:spTree>
    <p:extLst>
      <p:ext uri="{BB962C8B-B14F-4D97-AF65-F5344CB8AC3E}">
        <p14:creationId xmlns:p14="http://schemas.microsoft.com/office/powerpoint/2010/main" val="1516649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825625"/>
            <a:ext cx="10515600" cy="4794250"/>
          </a:xfrm>
        </p:spPr>
        <p:txBody>
          <a:bodyPr>
            <a:normAutofit/>
          </a:bodyPr>
          <a:lstStyle/>
          <a:p>
            <a:pPr marL="361950" indent="-361950">
              <a:buNone/>
            </a:pPr>
            <a:r>
              <a:rPr lang="ru-RU" dirty="0" smtClean="0"/>
              <a:t>5. В </a:t>
            </a:r>
            <a:r>
              <a:rPr lang="ru-RU" dirty="0"/>
              <a:t>ходе сбора информации необходимо следить за тем, чтобы средства, прошедшие по балансу головной противотуберкулёзной </a:t>
            </a:r>
            <a:r>
              <a:rPr lang="ru-RU" dirty="0" smtClean="0"/>
              <a:t>организации, </a:t>
            </a:r>
            <a:r>
              <a:rPr lang="ru-RU" dirty="0"/>
              <a:t>переданные в другие </a:t>
            </a:r>
            <a:r>
              <a:rPr lang="ru-RU" dirty="0" smtClean="0"/>
              <a:t>организации</a:t>
            </a:r>
            <a:r>
              <a:rPr lang="ru-RU" dirty="0"/>
              <a:t>, не дублировались</a:t>
            </a:r>
            <a:r>
              <a:rPr lang="ru-RU" dirty="0" smtClean="0"/>
              <a:t>.</a:t>
            </a:r>
          </a:p>
          <a:p>
            <a:pPr marL="361950" indent="-361950">
              <a:buNone/>
            </a:pPr>
            <a:r>
              <a:rPr lang="ru-RU" dirty="0" smtClean="0"/>
              <a:t>6. </a:t>
            </a:r>
            <a:r>
              <a:rPr lang="ru-RU" dirty="0"/>
              <a:t>При заполнении сведений с т. 3000 (сведения о состоянии основных </a:t>
            </a:r>
            <a:r>
              <a:rPr lang="ru-RU" dirty="0" smtClean="0"/>
              <a:t>фондов противотуберкулёзных организаций), </a:t>
            </a:r>
            <a:r>
              <a:rPr lang="ru-RU" dirty="0"/>
              <a:t>следует их по каждой организации сопоставлять со сведениями, полученными в ходе прошлогоднего отчёта. Динамика состояния основных фондов по каждой организации должна быть объяснима</a:t>
            </a:r>
            <a:r>
              <a:rPr lang="ru-RU" dirty="0" smtClean="0"/>
              <a:t>. </a:t>
            </a:r>
            <a:r>
              <a:rPr lang="ru-RU" dirty="0"/>
              <a:t>Также должна быть объяснима динамика площади, указанной в т. 3100.</a:t>
            </a:r>
          </a:p>
        </p:txBody>
      </p:sp>
    </p:spTree>
    <p:extLst>
      <p:ext uri="{BB962C8B-B14F-4D97-AF65-F5344CB8AC3E}">
        <p14:creationId xmlns:p14="http://schemas.microsoft.com/office/powerpoint/2010/main" val="1638103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Особые случаи</a:t>
            </a:r>
            <a:endParaRPr lang="ru-RU" dirty="0"/>
          </a:p>
        </p:txBody>
      </p:sp>
      <p:sp>
        <p:nvSpPr>
          <p:cNvPr id="3" name="Объект 2"/>
          <p:cNvSpPr>
            <a:spLocks noGrp="1"/>
          </p:cNvSpPr>
          <p:nvPr>
            <p:ph idx="1"/>
          </p:nvPr>
        </p:nvSpPr>
        <p:spPr/>
        <p:txBody>
          <a:bodyPr>
            <a:normAutofit fontScale="92500" lnSpcReduction="10000"/>
          </a:bodyPr>
          <a:lstStyle/>
          <a:p>
            <a:pPr algn="just"/>
            <a:r>
              <a:rPr lang="ru-RU" dirty="0"/>
              <a:t>В том случае, если не туберкулёзные медицинские организации закупали </a:t>
            </a:r>
            <a:r>
              <a:rPr lang="ru-RU" u="sng" dirty="0"/>
              <a:t>для больных туберкулёзом</a:t>
            </a:r>
            <a:r>
              <a:rPr lang="ru-RU" dirty="0"/>
              <a:t> инновационные или противотуберкулёзные препараты для лечения туберкулёза в особых клинических случаях (</a:t>
            </a:r>
            <a:r>
              <a:rPr lang="ru-RU" dirty="0" err="1"/>
              <a:t>бедаквилин</a:t>
            </a:r>
            <a:r>
              <a:rPr lang="ru-RU" dirty="0"/>
              <a:t>, </a:t>
            </a:r>
            <a:r>
              <a:rPr lang="ru-RU" dirty="0" err="1" smtClean="0"/>
              <a:t>тиоуреидоиминометилперидиния</a:t>
            </a:r>
            <a:r>
              <a:rPr lang="ru-RU" dirty="0" smtClean="0"/>
              <a:t> </a:t>
            </a:r>
            <a:r>
              <a:rPr lang="ru-RU" dirty="0"/>
              <a:t>перхлорат, </a:t>
            </a:r>
            <a:r>
              <a:rPr lang="ru-RU" dirty="0" err="1" smtClean="0"/>
              <a:t>линезолид</a:t>
            </a:r>
            <a:r>
              <a:rPr lang="ru-RU" dirty="0" smtClean="0"/>
              <a:t>, </a:t>
            </a:r>
            <a:r>
              <a:rPr lang="ru-RU" dirty="0" err="1" smtClean="0"/>
              <a:t>деламанид</a:t>
            </a:r>
            <a:r>
              <a:rPr lang="ru-RU" dirty="0" smtClean="0"/>
              <a:t> </a:t>
            </a:r>
            <a:r>
              <a:rPr lang="ru-RU" dirty="0"/>
              <a:t>и т.п.), которые невозможно корректно провести по т. 4000, их следует добавить в т. 1000, с. 2.6, уведомив об этом в примечаниях. При этом в средства по т. 4000 они не должны включаться</a:t>
            </a:r>
            <a:r>
              <a:rPr lang="ru-RU" dirty="0" smtClean="0"/>
              <a:t>.</a:t>
            </a:r>
          </a:p>
          <a:p>
            <a:pPr algn="just"/>
            <a:r>
              <a:rPr lang="ru-RU" dirty="0"/>
              <a:t>Если противотуберкулёзные организации (т. 1000) самостоятельно закупали тест-системы для выявления ВИЧ-инфекции и диагностики особенностей её течения, они включаются в т. 4000, с. 14 с соответствующим уведомлением в примечаниях. При этом в средства по т. 1000 они не должны включаться.</a:t>
            </a:r>
          </a:p>
        </p:txBody>
      </p:sp>
    </p:spTree>
    <p:extLst>
      <p:ext uri="{BB962C8B-B14F-4D97-AF65-F5344CB8AC3E}">
        <p14:creationId xmlns:p14="http://schemas.microsoft.com/office/powerpoint/2010/main" val="209505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Консультации и предоставление отчётов</a:t>
            </a:r>
            <a:endParaRPr lang="ru-RU" dirty="0"/>
          </a:p>
        </p:txBody>
      </p:sp>
      <p:sp>
        <p:nvSpPr>
          <p:cNvPr id="3" name="Объект 2"/>
          <p:cNvSpPr>
            <a:spLocks noGrp="1"/>
          </p:cNvSpPr>
          <p:nvPr>
            <p:ph idx="1"/>
          </p:nvPr>
        </p:nvSpPr>
        <p:spPr/>
        <p:txBody>
          <a:bodyPr>
            <a:normAutofit fontScale="92500" lnSpcReduction="10000"/>
          </a:bodyPr>
          <a:lstStyle/>
          <a:p>
            <a:pPr algn="just"/>
            <a:r>
              <a:rPr lang="ru-RU" dirty="0" smtClean="0"/>
              <a:t>Сводные отчёты по формам: ВР-1Ф, ВР-2Д, ВР-8доп, ВР-8доп-ФСИН, ВР-4БЛ, ВР-5МЛУ, ВР-5МЛУ-ФСИН предоставляются в Федеральный центр мониторинга противодействия распространению туберкулёза в Российской Федерации в виде электронных таблиц</a:t>
            </a:r>
            <a:r>
              <a:rPr lang="en-US" dirty="0" smtClean="0"/>
              <a:t> excel</a:t>
            </a:r>
            <a:r>
              <a:rPr lang="ru-RU" dirty="0" smtClean="0"/>
              <a:t> на адрес электронной почты: </a:t>
            </a:r>
            <a:r>
              <a:rPr lang="en-US" dirty="0" smtClean="0">
                <a:hlinkClick r:id="rId2"/>
              </a:rPr>
              <a:t>sterlikov@list.ru</a:t>
            </a:r>
            <a:r>
              <a:rPr lang="ru-RU" dirty="0" smtClean="0"/>
              <a:t>. Поскольку до 10 апреля все отчёты должны быть согласованы, процесс согласования отчётов желательно начать заранее. Процесс согласования может занять 2 недели.</a:t>
            </a:r>
          </a:p>
          <a:p>
            <a:pPr algn="just"/>
            <a:r>
              <a:rPr lang="ru-RU" dirty="0" smtClean="0"/>
              <a:t>Федеральный центр предоставляет сводные данные в Минздрав России не позднее 20 апреля вместе со списком субъектов, с которыми не согласованы окончательные редакции форм. После этого процесс согласования продолжается, но уже с официальным письмом на орган управления здравоохранения о том, что формы не согласованы.</a:t>
            </a:r>
            <a:endParaRPr lang="ru-RU" dirty="0"/>
          </a:p>
        </p:txBody>
      </p:sp>
    </p:spTree>
    <p:extLst>
      <p:ext uri="{BB962C8B-B14F-4D97-AF65-F5344CB8AC3E}">
        <p14:creationId xmlns:p14="http://schemas.microsoft.com/office/powerpoint/2010/main" val="2195001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Работа с вспомогательными инструментами – форма для рассылки в </a:t>
            </a:r>
            <a:r>
              <a:rPr lang="ru-RU" dirty="0" err="1" smtClean="0"/>
              <a:t>нетуберкулёзные</a:t>
            </a:r>
            <a:r>
              <a:rPr lang="ru-RU" dirty="0" smtClean="0"/>
              <a:t> организации</a:t>
            </a:r>
            <a:endParaRPr lang="ru-RU" dirty="0"/>
          </a:p>
        </p:txBody>
      </p:sp>
      <p:pic>
        <p:nvPicPr>
          <p:cNvPr id="5" name="Рисунок 4"/>
          <p:cNvPicPr>
            <a:picLocks noChangeAspect="1"/>
          </p:cNvPicPr>
          <p:nvPr/>
        </p:nvPicPr>
        <p:blipFill>
          <a:blip r:embed="rId2"/>
          <a:stretch>
            <a:fillRect/>
          </a:stretch>
        </p:blipFill>
        <p:spPr>
          <a:xfrm>
            <a:off x="0" y="1871110"/>
            <a:ext cx="12192000" cy="5154129"/>
          </a:xfrm>
          <a:prstGeom prst="rect">
            <a:avLst/>
          </a:prstGeom>
        </p:spPr>
      </p:pic>
      <p:sp>
        <p:nvSpPr>
          <p:cNvPr id="6" name="Прямоугольная выноска 5" descr="текст"/>
          <p:cNvSpPr/>
          <p:nvPr/>
        </p:nvSpPr>
        <p:spPr>
          <a:xfrm>
            <a:off x="989669" y="5051502"/>
            <a:ext cx="2333393" cy="1219200"/>
          </a:xfrm>
          <a:prstGeom prst="wedgeRectCallout">
            <a:avLst>
              <a:gd name="adj1" fmla="val 95834"/>
              <a:gd name="adj2" fmla="val -108594"/>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Ячейки белого цвета рассчитываются автоматически</a:t>
            </a:r>
            <a:endParaRPr lang="ru-RU" dirty="0">
              <a:solidFill>
                <a:schemeClr val="tx1"/>
              </a:solidFill>
            </a:endParaRPr>
          </a:p>
        </p:txBody>
      </p:sp>
      <p:sp>
        <p:nvSpPr>
          <p:cNvPr id="9" name="Прямоугольная выноска 8" descr="текст"/>
          <p:cNvSpPr/>
          <p:nvPr/>
        </p:nvSpPr>
        <p:spPr>
          <a:xfrm>
            <a:off x="1569534" y="2653990"/>
            <a:ext cx="1657350" cy="1219200"/>
          </a:xfrm>
          <a:prstGeom prst="wedgeRectCallout">
            <a:avLst>
              <a:gd name="adj1" fmla="val 95834"/>
              <a:gd name="adj2" fmla="val -108594"/>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Сюда вводят название организации</a:t>
            </a:r>
            <a:endParaRPr lang="ru-RU" dirty="0">
              <a:solidFill>
                <a:schemeClr val="tx1"/>
              </a:solidFill>
            </a:endParaRPr>
          </a:p>
        </p:txBody>
      </p:sp>
      <p:sp>
        <p:nvSpPr>
          <p:cNvPr id="10" name="Прямоугольная выноска 9" descr="текст"/>
          <p:cNvSpPr/>
          <p:nvPr/>
        </p:nvSpPr>
        <p:spPr>
          <a:xfrm>
            <a:off x="6788303" y="5229922"/>
            <a:ext cx="2333393" cy="1219200"/>
          </a:xfrm>
          <a:prstGeom prst="wedgeRectCallout">
            <a:avLst>
              <a:gd name="adj1" fmla="val -3569"/>
              <a:gd name="adj2" fmla="val -6377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Ячейки жёлтого цвета заполняются</a:t>
            </a:r>
            <a:endParaRPr lang="ru-RU" dirty="0">
              <a:solidFill>
                <a:schemeClr val="tx1"/>
              </a:solidFill>
            </a:endParaRPr>
          </a:p>
        </p:txBody>
      </p:sp>
    </p:spTree>
    <p:extLst>
      <p:ext uri="{BB962C8B-B14F-4D97-AF65-F5344CB8AC3E}">
        <p14:creationId xmlns:p14="http://schemas.microsoft.com/office/powerpoint/2010/main" val="977339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Работа с вспомогательными инструментами – форма для рассылки в </a:t>
            </a:r>
            <a:r>
              <a:rPr lang="ru-RU" dirty="0" err="1"/>
              <a:t>нетуберкулёзные</a:t>
            </a:r>
            <a:r>
              <a:rPr lang="ru-RU" dirty="0"/>
              <a:t> организации</a:t>
            </a:r>
          </a:p>
        </p:txBody>
      </p:sp>
      <p:pic>
        <p:nvPicPr>
          <p:cNvPr id="4" name="Рисунок 3"/>
          <p:cNvPicPr>
            <a:picLocks noChangeAspect="1"/>
          </p:cNvPicPr>
          <p:nvPr/>
        </p:nvPicPr>
        <p:blipFill>
          <a:blip r:embed="rId2"/>
          <a:stretch>
            <a:fillRect/>
          </a:stretch>
        </p:blipFill>
        <p:spPr>
          <a:xfrm>
            <a:off x="0" y="1955448"/>
            <a:ext cx="12192000" cy="4017621"/>
          </a:xfrm>
          <a:prstGeom prst="rect">
            <a:avLst/>
          </a:prstGeom>
        </p:spPr>
      </p:pic>
      <p:sp>
        <p:nvSpPr>
          <p:cNvPr id="6" name="Прямоугольная выноска 5" descr="текст"/>
          <p:cNvSpPr/>
          <p:nvPr/>
        </p:nvSpPr>
        <p:spPr>
          <a:xfrm>
            <a:off x="7133991" y="1839952"/>
            <a:ext cx="3894565" cy="1219200"/>
          </a:xfrm>
          <a:prstGeom prst="wedgeRectCallout">
            <a:avLst>
              <a:gd name="adj1" fmla="val -153788"/>
              <a:gd name="adj2" fmla="val 4049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 В примечаниях указывается важная информация, например, ответы на вопросы по автоматическим условиям контроля</a:t>
            </a:r>
            <a:endParaRPr lang="ru-RU" dirty="0">
              <a:solidFill>
                <a:schemeClr val="tx1"/>
              </a:solidFill>
            </a:endParaRPr>
          </a:p>
        </p:txBody>
      </p:sp>
      <p:sp>
        <p:nvSpPr>
          <p:cNvPr id="7" name="Прямоугольная выноска 6" descr="текст"/>
          <p:cNvSpPr/>
          <p:nvPr/>
        </p:nvSpPr>
        <p:spPr>
          <a:xfrm>
            <a:off x="7330996" y="3287323"/>
            <a:ext cx="3894565" cy="1219200"/>
          </a:xfrm>
          <a:prstGeom prst="wedgeRectCallout">
            <a:avLst>
              <a:gd name="adj1" fmla="val -222507"/>
              <a:gd name="adj2" fmla="val 33174"/>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Это автоматические условия контроля. На вопросы, возникающие здесь, организация должна дать ответ.</a:t>
            </a:r>
            <a:endParaRPr lang="ru-RU" dirty="0">
              <a:solidFill>
                <a:schemeClr val="tx1"/>
              </a:solidFill>
            </a:endParaRPr>
          </a:p>
        </p:txBody>
      </p:sp>
      <p:sp>
        <p:nvSpPr>
          <p:cNvPr id="8" name="Прямоугольная выноска 7" descr="текст"/>
          <p:cNvSpPr/>
          <p:nvPr/>
        </p:nvSpPr>
        <p:spPr>
          <a:xfrm>
            <a:off x="7330996" y="4630196"/>
            <a:ext cx="3894565" cy="1219200"/>
          </a:xfrm>
          <a:prstGeom prst="wedgeRectCallout">
            <a:avLst>
              <a:gd name="adj1" fmla="val -153788"/>
              <a:gd name="adj2" fmla="val 41406"/>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Также форма для рассылки содержит подробную инструкцию.</a:t>
            </a:r>
            <a:endParaRPr lang="ru-RU" dirty="0">
              <a:solidFill>
                <a:schemeClr val="tx1"/>
              </a:solidFill>
            </a:endParaRPr>
          </a:p>
        </p:txBody>
      </p:sp>
    </p:spTree>
    <p:extLst>
      <p:ext uri="{BB962C8B-B14F-4D97-AF65-F5344CB8AC3E}">
        <p14:creationId xmlns:p14="http://schemas.microsoft.com/office/powerpoint/2010/main" val="1717444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Работа с вспомогательными инструментами – </a:t>
            </a:r>
            <a:r>
              <a:rPr lang="ru-RU" dirty="0" smtClean="0"/>
              <a:t>инструмент для суммирования т. 4000</a:t>
            </a:r>
            <a:endParaRPr lang="ru-RU" dirty="0"/>
          </a:p>
        </p:txBody>
      </p:sp>
      <p:pic>
        <p:nvPicPr>
          <p:cNvPr id="5" name="Рисунок 4"/>
          <p:cNvPicPr>
            <a:picLocks noChangeAspect="1"/>
          </p:cNvPicPr>
          <p:nvPr/>
        </p:nvPicPr>
        <p:blipFill>
          <a:blip r:embed="rId2"/>
          <a:stretch>
            <a:fillRect/>
          </a:stretch>
        </p:blipFill>
        <p:spPr>
          <a:xfrm>
            <a:off x="367758" y="1997114"/>
            <a:ext cx="6572250" cy="1057275"/>
          </a:xfrm>
          <a:prstGeom prst="rect">
            <a:avLst/>
          </a:prstGeom>
        </p:spPr>
      </p:pic>
      <p:sp>
        <p:nvSpPr>
          <p:cNvPr id="6" name="Прямоугольная выноска 5" descr="текст"/>
          <p:cNvSpPr/>
          <p:nvPr/>
        </p:nvSpPr>
        <p:spPr>
          <a:xfrm>
            <a:off x="153329" y="4237462"/>
            <a:ext cx="2154974" cy="1393903"/>
          </a:xfrm>
          <a:prstGeom prst="wedgeRectCallout">
            <a:avLst>
              <a:gd name="adj1" fmla="val 66902"/>
              <a:gd name="adj2" fmla="val -15341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Здесь получаются итоговые значения по </a:t>
            </a:r>
            <a:r>
              <a:rPr lang="ru-RU" dirty="0" err="1" smtClean="0">
                <a:solidFill>
                  <a:schemeClr val="tx1"/>
                </a:solidFill>
              </a:rPr>
              <a:t>нетуберкулёзным</a:t>
            </a:r>
            <a:r>
              <a:rPr lang="ru-RU" dirty="0" smtClean="0">
                <a:solidFill>
                  <a:schemeClr val="tx1"/>
                </a:solidFill>
              </a:rPr>
              <a:t> организациям</a:t>
            </a:r>
            <a:endParaRPr lang="ru-RU" dirty="0">
              <a:solidFill>
                <a:schemeClr val="tx1"/>
              </a:solidFill>
            </a:endParaRPr>
          </a:p>
        </p:txBody>
      </p:sp>
      <p:sp>
        <p:nvSpPr>
          <p:cNvPr id="7" name="Прямоугольная выноска 6" descr="текст"/>
          <p:cNvSpPr/>
          <p:nvPr/>
        </p:nvSpPr>
        <p:spPr>
          <a:xfrm>
            <a:off x="2435612" y="4237462"/>
            <a:ext cx="2154974" cy="1393903"/>
          </a:xfrm>
          <a:prstGeom prst="wedgeRectCallout">
            <a:avLst>
              <a:gd name="adj1" fmla="val -21584"/>
              <a:gd name="adj2" fmla="val -14701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Сюда вносятся централизованные поставки по </a:t>
            </a:r>
            <a:r>
              <a:rPr lang="ru-RU" dirty="0" err="1" smtClean="0">
                <a:solidFill>
                  <a:schemeClr val="tx1"/>
                </a:solidFill>
              </a:rPr>
              <a:t>нетуберкулёзным</a:t>
            </a:r>
            <a:r>
              <a:rPr lang="ru-RU" dirty="0" smtClean="0">
                <a:solidFill>
                  <a:schemeClr val="tx1"/>
                </a:solidFill>
              </a:rPr>
              <a:t> организациям</a:t>
            </a:r>
            <a:endParaRPr lang="ru-RU" dirty="0">
              <a:solidFill>
                <a:schemeClr val="tx1"/>
              </a:solidFill>
            </a:endParaRPr>
          </a:p>
        </p:txBody>
      </p:sp>
      <p:sp>
        <p:nvSpPr>
          <p:cNvPr id="8" name="Прямоугольная выноска 7" descr="текст"/>
          <p:cNvSpPr/>
          <p:nvPr/>
        </p:nvSpPr>
        <p:spPr>
          <a:xfrm>
            <a:off x="4717895" y="4237461"/>
            <a:ext cx="1448729" cy="1393903"/>
          </a:xfrm>
          <a:prstGeom prst="wedgeRectCallout">
            <a:avLst>
              <a:gd name="adj1" fmla="val -94029"/>
              <a:gd name="adj2" fmla="val -14541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Сюда вносятся данные по ЦСПИД</a:t>
            </a:r>
            <a:endParaRPr lang="ru-RU" dirty="0">
              <a:solidFill>
                <a:schemeClr val="tx1"/>
              </a:solidFill>
            </a:endParaRPr>
          </a:p>
        </p:txBody>
      </p:sp>
      <p:sp>
        <p:nvSpPr>
          <p:cNvPr id="9" name="Прямоугольная выноска 8" descr="текст"/>
          <p:cNvSpPr/>
          <p:nvPr/>
        </p:nvSpPr>
        <p:spPr>
          <a:xfrm>
            <a:off x="6293932" y="4237460"/>
            <a:ext cx="4043247" cy="1393903"/>
          </a:xfrm>
          <a:prstGeom prst="wedgeRectCallout">
            <a:avLst>
              <a:gd name="adj1" fmla="val -91933"/>
              <a:gd name="adj2" fmla="val -14381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Сюда вносятся данные по </a:t>
            </a:r>
            <a:r>
              <a:rPr lang="ru-RU" dirty="0" err="1" smtClean="0">
                <a:solidFill>
                  <a:schemeClr val="tx1"/>
                </a:solidFill>
              </a:rPr>
              <a:t>нетуберкулёзным</a:t>
            </a:r>
            <a:r>
              <a:rPr lang="ru-RU" dirty="0" smtClean="0">
                <a:solidFill>
                  <a:schemeClr val="tx1"/>
                </a:solidFill>
              </a:rPr>
              <a:t> организациям. Для каждой организации – свой лист со </a:t>
            </a:r>
            <a:r>
              <a:rPr lang="ru-RU" smtClean="0">
                <a:solidFill>
                  <a:schemeClr val="tx1"/>
                </a:solidFill>
              </a:rPr>
              <a:t>своим номером</a:t>
            </a:r>
            <a:endParaRPr lang="ru-RU" dirty="0">
              <a:solidFill>
                <a:schemeClr val="tx1"/>
              </a:solidFill>
            </a:endParaRPr>
          </a:p>
        </p:txBody>
      </p:sp>
    </p:spTree>
    <p:extLst>
      <p:ext uri="{BB962C8B-B14F-4D97-AF65-F5344CB8AC3E}">
        <p14:creationId xmlns:p14="http://schemas.microsoft.com/office/powerpoint/2010/main" val="208827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Контроли формы 2-ТБ</a:t>
            </a:r>
            <a:endParaRPr lang="ru-RU" dirty="0"/>
          </a:p>
        </p:txBody>
      </p:sp>
      <p:sp>
        <p:nvSpPr>
          <p:cNvPr id="3" name="Объект 2"/>
          <p:cNvSpPr>
            <a:spLocks noGrp="1"/>
          </p:cNvSpPr>
          <p:nvPr>
            <p:ph idx="1"/>
          </p:nvPr>
        </p:nvSpPr>
        <p:spPr/>
        <p:txBody>
          <a:bodyPr/>
          <a:lstStyle/>
          <a:p>
            <a:r>
              <a:rPr lang="ru-RU" dirty="0" smtClean="0"/>
              <a:t>Во </a:t>
            </a:r>
            <a:r>
              <a:rPr lang="ru-RU" dirty="0"/>
              <a:t>в</a:t>
            </a:r>
            <a:r>
              <a:rPr lang="ru-RU" dirty="0" smtClean="0"/>
              <a:t>ремя приёма форм проводится ручной </a:t>
            </a:r>
            <a:r>
              <a:rPr lang="ru-RU" dirty="0" err="1" smtClean="0"/>
              <a:t>межформенный</a:t>
            </a:r>
            <a:r>
              <a:rPr lang="ru-RU" dirty="0" smtClean="0"/>
              <a:t> контроль форм 2-ТБ (по гражданскому сектору и ФСИН) с формами: № 8 и № ФСИН-6.</a:t>
            </a:r>
          </a:p>
          <a:p>
            <a:r>
              <a:rPr lang="ru-RU" dirty="0" smtClean="0"/>
              <a:t>Сверяется число впервые выявленных больных и рецидивов</a:t>
            </a:r>
          </a:p>
          <a:p>
            <a:r>
              <a:rPr lang="ru-RU" dirty="0" smtClean="0"/>
              <a:t>Полное совпадение маловероятно, однако различия должны быть пояснены.</a:t>
            </a:r>
            <a:endParaRPr lang="ru-RU" dirty="0"/>
          </a:p>
        </p:txBody>
      </p:sp>
    </p:spTree>
    <p:extLst>
      <p:ext uri="{BB962C8B-B14F-4D97-AF65-F5344CB8AC3E}">
        <p14:creationId xmlns:p14="http://schemas.microsoft.com/office/powerpoint/2010/main" val="34740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Экономические показатели – форма ВР-1Ф</a:t>
            </a:r>
            <a:endParaRPr lang="ru-RU" dirty="0"/>
          </a:p>
        </p:txBody>
      </p:sp>
      <p:sp>
        <p:nvSpPr>
          <p:cNvPr id="3" name="Объект 2"/>
          <p:cNvSpPr>
            <a:spLocks noGrp="1"/>
          </p:cNvSpPr>
          <p:nvPr>
            <p:ph idx="1"/>
          </p:nvPr>
        </p:nvSpPr>
        <p:spPr/>
        <p:txBody>
          <a:bodyPr/>
          <a:lstStyle/>
          <a:p>
            <a:r>
              <a:rPr lang="ru-RU" dirty="0" smtClean="0"/>
              <a:t>Будет (как обычно) состоять из двух частей: т. 1000-3100 – по противотуберкулёзным организациям; т. 4000-4200 – по </a:t>
            </a:r>
            <a:r>
              <a:rPr lang="ru-RU" dirty="0" err="1" smtClean="0"/>
              <a:t>нетуберкулёзным</a:t>
            </a:r>
            <a:r>
              <a:rPr lang="ru-RU" dirty="0" smtClean="0"/>
              <a:t> организациям.</a:t>
            </a:r>
          </a:p>
          <a:p>
            <a:r>
              <a:rPr lang="ru-RU" dirty="0" smtClean="0"/>
              <a:t>Для Чукотского АО разработаны отдельные правила, которые уже высланы на адрес туберкулёзного отделения</a:t>
            </a:r>
            <a:endParaRPr lang="ru-RU" dirty="0"/>
          </a:p>
        </p:txBody>
      </p:sp>
    </p:spTree>
    <p:extLst>
      <p:ext uri="{BB962C8B-B14F-4D97-AF65-F5344CB8AC3E}">
        <p14:creationId xmlns:p14="http://schemas.microsoft.com/office/powerpoint/2010/main" val="2306254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Инструменты для сбора информации</a:t>
            </a:r>
            <a:endParaRPr lang="ru-RU" dirty="0"/>
          </a:p>
        </p:txBody>
      </p:sp>
      <p:sp>
        <p:nvSpPr>
          <p:cNvPr id="3" name="Объект 2"/>
          <p:cNvSpPr>
            <a:spLocks noGrp="1"/>
          </p:cNvSpPr>
          <p:nvPr>
            <p:ph idx="1"/>
          </p:nvPr>
        </p:nvSpPr>
        <p:spPr/>
        <p:txBody>
          <a:bodyPr/>
          <a:lstStyle/>
          <a:p>
            <a:r>
              <a:rPr lang="ru-RU" dirty="0" smtClean="0"/>
              <a:t>Нами подготовлены специализированные инструменты для сбора информации. К сожалению, они часто не приходят вместе с официальным запросом. Если они не пришли, следует написать письмо на адрес: </a:t>
            </a:r>
            <a:r>
              <a:rPr lang="en-US" dirty="0" smtClean="0">
                <a:hlinkClick r:id="rId2"/>
              </a:rPr>
              <a:t>sterlikov@list.ru</a:t>
            </a:r>
            <a:r>
              <a:rPr lang="en-US" dirty="0" smtClean="0"/>
              <a:t> </a:t>
            </a:r>
            <a:r>
              <a:rPr lang="ru-RU" dirty="0" smtClean="0"/>
              <a:t>с темой: «Требуются инструменты для ВР-1Ф». В теле письма ничего писать не надо – оно будет обработано автоматически. В ответ будет выслан комплект инструментов с пояснением.</a:t>
            </a:r>
          </a:p>
        </p:txBody>
      </p:sp>
    </p:spTree>
    <p:extLst>
      <p:ext uri="{BB962C8B-B14F-4D97-AF65-F5344CB8AC3E}">
        <p14:creationId xmlns:p14="http://schemas.microsoft.com/office/powerpoint/2010/main" val="346489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Файлы в комплекте инструментов</a:t>
            </a:r>
            <a:endParaRPr lang="ru-RU" dirty="0"/>
          </a:p>
        </p:txBody>
      </p:sp>
      <p:sp>
        <p:nvSpPr>
          <p:cNvPr id="3" name="Объект 2"/>
          <p:cNvSpPr>
            <a:spLocks noGrp="1"/>
          </p:cNvSpPr>
          <p:nvPr>
            <p:ph idx="1"/>
          </p:nvPr>
        </p:nvSpPr>
        <p:spPr>
          <a:xfrm>
            <a:off x="838200" y="1353312"/>
            <a:ext cx="10515600" cy="5376671"/>
          </a:xfrm>
        </p:spPr>
        <p:txBody>
          <a:bodyPr>
            <a:normAutofit fontScale="85000" lnSpcReduction="20000"/>
          </a:bodyPr>
          <a:lstStyle/>
          <a:p>
            <a:pPr algn="just"/>
            <a:r>
              <a:rPr lang="ru-RU" dirty="0" smtClean="0"/>
              <a:t>т1000_3100 с инструкцией и контролями для рассылки при наличии нескольких самостоятельных ПТБМО – если в субъекте есть несколько противотуберкулёзных организаций, в них уместно разослать для заполнения этот файл, т.к. в нём есть минимальные условия контроля информации.</a:t>
            </a:r>
          </a:p>
          <a:p>
            <a:pPr algn="just"/>
            <a:r>
              <a:rPr lang="ru-RU" dirty="0" smtClean="0"/>
              <a:t>Инструмент суммирования для т. 1000-3100 – помогает свести в одну форму формы из нескольких противотуберкулёзных организаций</a:t>
            </a:r>
          </a:p>
          <a:p>
            <a:pPr algn="just"/>
            <a:r>
              <a:rPr lang="ru-RU" dirty="0" smtClean="0"/>
              <a:t>т4000 с инструкцией и контролями для рассылки – файл для рассылки в другие медицинские организации (включая те, которые не оказывают противотуберкулёзную помощь, но проводят рентгенологическое обследование населения, либо иммунодиагностику туберкулёза), кроме ЦСПИД.</a:t>
            </a:r>
          </a:p>
          <a:p>
            <a:pPr algn="just"/>
            <a:r>
              <a:rPr lang="ru-RU" dirty="0" smtClean="0"/>
              <a:t>т4000 с инструкцией и контролями для ЦСПИД – файл для рассылки в ЦСПИД</a:t>
            </a:r>
          </a:p>
          <a:p>
            <a:pPr algn="just"/>
            <a:r>
              <a:rPr lang="ru-RU" dirty="0" smtClean="0"/>
              <a:t>Инструмент суммирования для т. 4000 – файл, позволяющий свести т. 4000 из нескольких организаций в единую форму. Также применяется как инструмент выверки информации с Федеральным центром мониторинга противодействия распространению туберкулёза в Российской Федерации</a:t>
            </a:r>
            <a:endParaRPr lang="ru-RU" dirty="0"/>
          </a:p>
        </p:txBody>
      </p:sp>
    </p:spTree>
    <p:extLst>
      <p:ext uri="{BB962C8B-B14F-4D97-AF65-F5344CB8AC3E}">
        <p14:creationId xmlns:p14="http://schemas.microsoft.com/office/powerpoint/2010/main" val="3744294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p:txBody>
          <a:bodyPr>
            <a:normAutofit fontScale="85000" lnSpcReduction="20000"/>
          </a:bodyPr>
          <a:lstStyle/>
          <a:p>
            <a:pPr marL="514350" indent="-514350">
              <a:buFont typeface="+mj-lt"/>
              <a:buAutoNum type="arabicPeriod"/>
            </a:pPr>
            <a:r>
              <a:rPr lang="ru-RU" dirty="0"/>
              <a:t>Составьте приказ органа управления здравоохранением субъекта Российской Федерации о сборе данных по финансированию противотуберкулёзных мероприятий. Подпишите его у руководителя и разошлите вместе с файлом «т4000 с инструкцией и контролями для рассылки» </a:t>
            </a:r>
            <a:r>
              <a:rPr lang="ru-RU" u="sng" dirty="0"/>
              <a:t>во все медицинские организации</a:t>
            </a:r>
            <a:r>
              <a:rPr lang="ru-RU" dirty="0"/>
              <a:t> субъекта Российской Федерации (кроме специализированных противотуберкулёзных организаций), который был прислан вместе с этим письмом (этот файл ежегодно меняется, поэтому прошлогодний файл использовать нельзя</a:t>
            </a:r>
            <a:r>
              <a:rPr lang="ru-RU" dirty="0" smtClean="0"/>
              <a:t>).</a:t>
            </a:r>
          </a:p>
          <a:p>
            <a:pPr marL="514350" indent="-514350">
              <a:buFont typeface="+mj-lt"/>
              <a:buAutoNum type="arabicPeriod"/>
            </a:pPr>
            <a:r>
              <a:rPr lang="ru-RU" dirty="0"/>
              <a:t>Также, если несть какие-либо НКО, занимающиеся оказанием социальной поддержки больным туберкулёзом, рекомендуется выслать соответствующую форму и им тоже, подчеркнув, что надо заполнить данные по субъекту</a:t>
            </a:r>
            <a:r>
              <a:rPr lang="ru-RU" dirty="0" smtClean="0"/>
              <a:t>.</a:t>
            </a:r>
          </a:p>
          <a:p>
            <a:pPr marL="514350" indent="-514350">
              <a:buFont typeface="+mj-lt"/>
              <a:buAutoNum type="arabicPeriod"/>
            </a:pPr>
            <a:r>
              <a:rPr lang="ru-RU" dirty="0"/>
              <a:t>Для ответа на запрос медицинской организации объективно надо 1-2 дня. Больше двух дней для ответа давать не рекомендуется – письмо может попасть в «долгий ящик», что вызовет проблемы.</a:t>
            </a:r>
          </a:p>
        </p:txBody>
      </p:sp>
    </p:spTree>
    <p:extLst>
      <p:ext uri="{BB962C8B-B14F-4D97-AF65-F5344CB8AC3E}">
        <p14:creationId xmlns:p14="http://schemas.microsoft.com/office/powerpoint/2010/main" val="313832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a:xfrm>
            <a:off x="838200" y="1619250"/>
            <a:ext cx="10515600" cy="5238750"/>
          </a:xfrm>
        </p:spPr>
        <p:txBody>
          <a:bodyPr>
            <a:normAutofit fontScale="62500" lnSpcReduction="20000"/>
          </a:bodyPr>
          <a:lstStyle/>
          <a:p>
            <a:pPr marL="361950" indent="-361950">
              <a:buNone/>
            </a:pPr>
            <a:r>
              <a:rPr lang="ru-RU" dirty="0" smtClean="0"/>
              <a:t>3. Выгрузите из </a:t>
            </a:r>
            <a:r>
              <a:rPr lang="ru-RU" dirty="0" err="1" smtClean="0"/>
              <a:t>Медстата</a:t>
            </a:r>
            <a:r>
              <a:rPr lang="ru-RU" dirty="0" smtClean="0"/>
              <a:t> по всем организациям суммарные сведения по ф. 30, т. 5100 и 5114, а также т. 2500. Они пригодятся далее.</a:t>
            </a:r>
          </a:p>
          <a:p>
            <a:pPr marL="361950" indent="-361950">
              <a:buNone/>
            </a:pPr>
            <a:r>
              <a:rPr lang="ru-RU" dirty="0" smtClean="0"/>
              <a:t>4. Необходимо определиться с тем, какие медикаменты или оборудование поставляются централизованно, а какие медикаменты медицинские организации закупают самостоятельно. В зависимости от этого они будут включаться в форму ВР-1Ф, либо в инструмент суммирования т. 4000.</a:t>
            </a:r>
          </a:p>
          <a:p>
            <a:pPr marL="361950" indent="-361950">
              <a:buNone/>
            </a:pPr>
            <a:r>
              <a:rPr lang="ru-RU" dirty="0" smtClean="0"/>
              <a:t>4. 1. Вакцина БЦЖ – должна поставляться централизованно по федеральной программе вакцинопрофилактики инфекционных заболеваний, однако некоторые организации могут докупать её самостоятельно. Надо узнать, через какую организацию проходят централизованные поставки вакцины, и включить их, соответственно:</a:t>
            </a:r>
          </a:p>
          <a:p>
            <a:r>
              <a:rPr lang="ru-RU" dirty="0" smtClean="0"/>
              <a:t>    Если она поставляется через различные немедицинские организации (напр. </a:t>
            </a:r>
            <a:r>
              <a:rPr lang="ru-RU" dirty="0" err="1" smtClean="0"/>
              <a:t>облфармацию</a:t>
            </a:r>
            <a:r>
              <a:rPr lang="ru-RU" dirty="0" smtClean="0"/>
              <a:t>, либо орган управления здравоохранением) – включить её в инструмент суммирования т. 4000, лист «ЦП» (централизованные поставки) в гр. 4.</a:t>
            </a:r>
          </a:p>
          <a:p>
            <a:r>
              <a:rPr lang="ru-RU" dirty="0" smtClean="0"/>
              <a:t>    Если она поставляется через какую-либо не туберкулёзную медицинскую организацию (например, перинатальный центр) – включить её в инструмент суммирования т. 4000, на лист соответствующей организации</a:t>
            </a:r>
          </a:p>
          <a:p>
            <a:r>
              <a:rPr lang="ru-RU" dirty="0" smtClean="0"/>
              <a:t>   Если она поставляется через противотуберкулёзные организации, то она должна быть включена в т. 1000, с. 1.1., гр. 4.</a:t>
            </a:r>
          </a:p>
          <a:p>
            <a:r>
              <a:rPr lang="ru-RU" dirty="0"/>
              <a:t>После того, как это сделано, необходимо в ходе получения данных из отдельных медицинских организаций проверять, куда </a:t>
            </a:r>
            <a:r>
              <a:rPr lang="ru-RU" dirty="0" smtClean="0"/>
              <a:t>были включены средства на приобретение вакцины БЦЖ. </a:t>
            </a:r>
            <a:r>
              <a:rPr lang="ru-RU" dirty="0"/>
              <a:t>Если они будут включать её как федеральные поставки в свой отчёт – просто удалять из присланных ими данных эти сведения, как дублирующие. Если она будет включена как поставки из областного бюджета – спрашивать их, действительно ли они сами закупали эту вакцину из средств областного бюджета.</a:t>
            </a:r>
          </a:p>
          <a:p>
            <a:endParaRPr lang="ru-RU" dirty="0"/>
          </a:p>
        </p:txBody>
      </p:sp>
    </p:spTree>
    <p:extLst>
      <p:ext uri="{BB962C8B-B14F-4D97-AF65-F5344CB8AC3E}">
        <p14:creationId xmlns:p14="http://schemas.microsoft.com/office/powerpoint/2010/main" val="1912909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Как быстро и качественно провести мониторинг</a:t>
            </a:r>
            <a:endParaRPr lang="ru-RU" dirty="0"/>
          </a:p>
        </p:txBody>
      </p:sp>
      <p:sp>
        <p:nvSpPr>
          <p:cNvPr id="3" name="Объект 2"/>
          <p:cNvSpPr>
            <a:spLocks noGrp="1"/>
          </p:cNvSpPr>
          <p:nvPr>
            <p:ph idx="1"/>
          </p:nvPr>
        </p:nvSpPr>
        <p:spPr/>
        <p:txBody>
          <a:bodyPr>
            <a:normAutofit fontScale="70000" lnSpcReduction="20000"/>
          </a:bodyPr>
          <a:lstStyle/>
          <a:p>
            <a:pPr marL="361950" indent="-361950">
              <a:buNone/>
            </a:pPr>
            <a:r>
              <a:rPr lang="ru-RU" dirty="0" smtClean="0"/>
              <a:t>4.2. </a:t>
            </a:r>
            <a:r>
              <a:rPr lang="ru-RU" dirty="0"/>
              <a:t>Федеральные поставки аллергена туберкулёзного рекомбинантного включаются по тому же алгоритму, что и вакцина БЦЖ (п. 1.1 – 1.1.4</a:t>
            </a:r>
            <a:r>
              <a:rPr lang="ru-RU" dirty="0" smtClean="0"/>
              <a:t>).</a:t>
            </a:r>
          </a:p>
          <a:p>
            <a:pPr marL="361950" indent="-361950">
              <a:buNone/>
            </a:pPr>
            <a:r>
              <a:rPr lang="ru-RU" dirty="0" smtClean="0"/>
              <a:t>4.3. </a:t>
            </a:r>
            <a:r>
              <a:rPr lang="ru-RU" dirty="0"/>
              <a:t>Определитесь с системой распределения аллергена туберкулёзного очищенного. </a:t>
            </a:r>
            <a:endParaRPr lang="ru-RU" dirty="0" smtClean="0"/>
          </a:p>
          <a:p>
            <a:pPr>
              <a:buFontTx/>
              <a:buChar char="-"/>
            </a:pPr>
            <a:r>
              <a:rPr lang="ru-RU" dirty="0" smtClean="0"/>
              <a:t>Если </a:t>
            </a:r>
            <a:r>
              <a:rPr lang="ru-RU" dirty="0"/>
              <a:t>он закупается централизованно из средств бюджета субъекта Российской Федерации через какие-либо </a:t>
            </a:r>
            <a:r>
              <a:rPr lang="ru-RU" dirty="0" err="1"/>
              <a:t>нетуберкулёзные</a:t>
            </a:r>
            <a:r>
              <a:rPr lang="ru-RU" dirty="0"/>
              <a:t> организации, то включить его на лист «ЦП», либо, если он проходит по балансу противотуберкулёзных организаций – в т. 1000, с. 1.2, гр. 5. Далее отслеживать, как его будут включать в отчёт отдельные медицинские организации. Если они будут показывать его в закупки из средств бюджета субъекта, то удалять эти данные как дублирующие, если в другие графы (напр., гр. 9 – уточнять, каким образом был закуплен аллерген туберкулёзный очищенный). Если это дублирование централизованных поставок, либо поставок из противотуберкулёзных медицинских организаций – исключать</a:t>
            </a:r>
            <a:r>
              <a:rPr lang="ru-RU" dirty="0" smtClean="0"/>
              <a:t>.</a:t>
            </a:r>
          </a:p>
          <a:p>
            <a:pPr>
              <a:buFontTx/>
              <a:buChar char="-"/>
            </a:pPr>
            <a:r>
              <a:rPr lang="ru-RU" dirty="0"/>
              <a:t>Если аллерген туберкулёзный очищенный закупается децентрализовано, необходимо проследить, чтобы его закупки были во всех медицинских организациях, которые обслуживают детское население. Если организация обслуживает детское население, но не показала закупки аллергена туберкулёзного очищенного – уточнять, каким образом они проводят </a:t>
            </a:r>
            <a:r>
              <a:rPr lang="ru-RU" dirty="0" err="1"/>
              <a:t>туберкулинодиагностику</a:t>
            </a:r>
            <a:r>
              <a:rPr lang="ru-RU" dirty="0"/>
              <a:t>. Рекомендуется сопоставлять данные с данными т. 5212 ф. 30 «Сведения о медицинской организации». Если работа по </a:t>
            </a:r>
            <a:r>
              <a:rPr lang="ru-RU" dirty="0" err="1"/>
              <a:t>туберкулинодиагностике</a:t>
            </a:r>
            <a:r>
              <a:rPr lang="ru-RU" dirty="0"/>
              <a:t> проводится, но при этом туберкулин не закупался, то, за редким исключением, это ошибка.</a:t>
            </a:r>
            <a:r>
              <a:rPr lang="ru-RU" dirty="0" smtClean="0"/>
              <a:t> </a:t>
            </a:r>
            <a:endParaRPr lang="ru-RU" dirty="0"/>
          </a:p>
        </p:txBody>
      </p:sp>
    </p:spTree>
    <p:extLst>
      <p:ext uri="{BB962C8B-B14F-4D97-AF65-F5344CB8AC3E}">
        <p14:creationId xmlns:p14="http://schemas.microsoft.com/office/powerpoint/2010/main" val="5348683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2637</Words>
  <Application>Microsoft Office PowerPoint</Application>
  <PresentationFormat>Широкоэкранный</PresentationFormat>
  <Paragraphs>112</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Calibri Light</vt:lpstr>
      <vt:lpstr>Тема Office</vt:lpstr>
      <vt:lpstr>Туберкулёз: отраслевое и единовременное статистическое наблюдение</vt:lpstr>
      <vt:lpstr>2-ТБ, 7-ТБ, 8-ТБ</vt:lpstr>
      <vt:lpstr>Контроли формы 2-ТБ</vt:lpstr>
      <vt:lpstr>Экономические показатели – форма ВР-1Ф</vt:lpstr>
      <vt:lpstr>Инструменты для сбора информации</vt:lpstr>
      <vt:lpstr>Файлы в комплекте инструментов</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Как быстро и качественно провести мониторинг</vt:lpstr>
      <vt:lpstr>Особые случаи</vt:lpstr>
      <vt:lpstr>Консультации и предоставление отчётов</vt:lpstr>
      <vt:lpstr>Работа с вспомогательными инструментами – форма для рассылки в нетуберкулёзные организации</vt:lpstr>
      <vt:lpstr>Работа с вспомогательными инструментами – форма для рассылки в нетуберкулёзные организации</vt:lpstr>
      <vt:lpstr>Работа с вспомогательными инструментами – инструмент для суммирования т. 4000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Туберкулёз: отраслевая и экономическая статистика</dc:title>
  <dc:creator>Сергей Стерликов</dc:creator>
  <cp:lastModifiedBy>Сергей Стерликов</cp:lastModifiedBy>
  <cp:revision>18</cp:revision>
  <dcterms:created xsi:type="dcterms:W3CDTF">2018-12-05T05:34:10Z</dcterms:created>
  <dcterms:modified xsi:type="dcterms:W3CDTF">2018-12-05T14:41:01Z</dcterms:modified>
</cp:coreProperties>
</file>